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notesSlides/notesSlide55.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58"/>
  </p:notesMasterIdLst>
  <p:sldIdLst>
    <p:sldId id="257" r:id="rId2"/>
    <p:sldId id="280" r:id="rId3"/>
    <p:sldId id="281" r:id="rId4"/>
    <p:sldId id="264" r:id="rId5"/>
    <p:sldId id="265" r:id="rId6"/>
    <p:sldId id="322" r:id="rId7"/>
    <p:sldId id="266" r:id="rId8"/>
    <p:sldId id="267" r:id="rId9"/>
    <p:sldId id="263" r:id="rId10"/>
    <p:sldId id="270" r:id="rId11"/>
    <p:sldId id="300" r:id="rId12"/>
    <p:sldId id="288" r:id="rId13"/>
    <p:sldId id="326" r:id="rId14"/>
    <p:sldId id="290" r:id="rId15"/>
    <p:sldId id="292" r:id="rId16"/>
    <p:sldId id="323" r:id="rId17"/>
    <p:sldId id="324" r:id="rId18"/>
    <p:sldId id="297" r:id="rId19"/>
    <p:sldId id="296" r:id="rId20"/>
    <p:sldId id="269" r:id="rId21"/>
    <p:sldId id="293" r:id="rId22"/>
    <p:sldId id="271" r:id="rId23"/>
    <p:sldId id="286" r:id="rId24"/>
    <p:sldId id="302" r:id="rId25"/>
    <p:sldId id="301" r:id="rId26"/>
    <p:sldId id="303" r:id="rId27"/>
    <p:sldId id="304" r:id="rId28"/>
    <p:sldId id="272" r:id="rId29"/>
    <p:sldId id="294" r:id="rId30"/>
    <p:sldId id="274" r:id="rId31"/>
    <p:sldId id="306" r:id="rId32"/>
    <p:sldId id="307" r:id="rId33"/>
    <p:sldId id="308" r:id="rId34"/>
    <p:sldId id="309" r:id="rId35"/>
    <p:sldId id="310" r:id="rId36"/>
    <p:sldId id="311" r:id="rId37"/>
    <p:sldId id="287" r:id="rId38"/>
    <p:sldId id="312" r:id="rId39"/>
    <p:sldId id="325" r:id="rId40"/>
    <p:sldId id="275" r:id="rId41"/>
    <p:sldId id="295" r:id="rId42"/>
    <p:sldId id="313" r:id="rId43"/>
    <p:sldId id="316" r:id="rId44"/>
    <p:sldId id="318" r:id="rId45"/>
    <p:sldId id="314" r:id="rId46"/>
    <p:sldId id="319" r:id="rId47"/>
    <p:sldId id="321" r:id="rId48"/>
    <p:sldId id="320" r:id="rId49"/>
    <p:sldId id="315" r:id="rId50"/>
    <p:sldId id="278" r:id="rId51"/>
    <p:sldId id="258" r:id="rId52"/>
    <p:sldId id="261" r:id="rId53"/>
    <p:sldId id="327" r:id="rId54"/>
    <p:sldId id="260" r:id="rId55"/>
    <p:sldId id="259" r:id="rId56"/>
    <p:sldId id="262"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2" autoAdjust="0"/>
    <p:restoredTop sz="76040" autoAdjust="0"/>
  </p:normalViewPr>
  <p:slideViewPr>
    <p:cSldViewPr>
      <p:cViewPr>
        <p:scale>
          <a:sx n="66" d="100"/>
          <a:sy n="66" d="100"/>
        </p:scale>
        <p:origin x="-2190" y="-156"/>
      </p:cViewPr>
      <p:guideLst>
        <p:guide orient="horz" pos="2160"/>
        <p:guide pos="2880"/>
      </p:guideLst>
    </p:cSldViewPr>
  </p:slideViewPr>
  <p:outlineViewPr>
    <p:cViewPr>
      <p:scale>
        <a:sx n="33" d="100"/>
        <a:sy n="33" d="100"/>
      </p:scale>
      <p:origin x="0" y="13296"/>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A54720-49A5-4E97-B14D-5589264AF1E6}" type="datetimeFigureOut">
              <a:rPr lang="en-US" smtClean="0"/>
              <a:pPr/>
              <a:t>4/27/2017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80F37C-47E3-44B6-9AB6-ECF26D57E14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5" name="Date Placeholder 4"/>
          <p:cNvSpPr>
            <a:spLocks noGrp="1"/>
          </p:cNvSpPr>
          <p:nvPr>
            <p:ph type="dt" idx="11"/>
          </p:nvPr>
        </p:nvSpPr>
        <p:spPr/>
        <p:txBody>
          <a:bodyPr/>
          <a:lstStyle/>
          <a:p>
            <a:fld id="{F64D7509-660C-0B4E-9E8D-6B6BC70369CF}" type="datetime1">
              <a:rPr lang="en-US" smtClean="0"/>
              <a:pPr/>
              <a:t>4/27/2017</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context of the overall on-chip test and diagnosis approach</a:t>
            </a:r>
            <a:r>
              <a:rPr lang="en-US" baseline="0" dirty="0" smtClean="0"/>
              <a:t> to ensuring robustness, t</a:t>
            </a:r>
            <a:r>
              <a:rPr lang="en-US" dirty="0" smtClean="0"/>
              <a:t>his section on the TRAX fault model covers the work done in </a:t>
            </a:r>
            <a:r>
              <a:rPr lang="en-US" baseline="0" dirty="0" smtClean="0"/>
              <a:t>analyzing each core or </a:t>
            </a:r>
            <a:r>
              <a:rPr lang="en-US" baseline="0" dirty="0" err="1" smtClean="0"/>
              <a:t>uncore</a:t>
            </a:r>
            <a:r>
              <a:rPr lang="en-US" baseline="0" dirty="0" smtClean="0"/>
              <a:t> of the system on chip to perform fault simulation and build the initial TRAX fault dictionary. The next section will cover the methods used to compact this dictionary to make its size more compatible with the needs and space constraints of on-chip diagnosis.</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first aspect of implementing such a on-chip diagnosis system is to develop a fault model specifically designed to capture the expected misbehavior of the targeted early-life and wear-out failures. </a:t>
            </a:r>
            <a:r>
              <a:rPr lang="en-US" dirty="0" smtClean="0"/>
              <a:t>As semiconductor fabrications processes continue to scale, aging and early-life failures</a:t>
            </a:r>
            <a:r>
              <a:rPr lang="en-US" baseline="0" dirty="0" smtClean="0"/>
              <a:t> are more negatively affecting correct system operation, and are posing major reliability challenges to deeply-scaled CMOS. These issues are arising in the field, and wafer or package level test at manufacturing time is insufficient to detect these types of failures.</a:t>
            </a:r>
          </a:p>
          <a:p>
            <a:endParaRPr lang="en-US" baseline="0" dirty="0" smtClean="0"/>
          </a:p>
          <a:p>
            <a:r>
              <a:rPr lang="en-US" baseline="0" dirty="0" smtClean="0"/>
              <a:t>One example of a dominant transistor aging mechanism is PMOS negative bias temperature instability, or NBTI, causing degraded threshold voltage over time, that results in degraded drive current and increased gate delay.</a:t>
            </a:r>
          </a:p>
          <a:p>
            <a:endParaRPr lang="en-US" baseline="0" dirty="0" smtClean="0"/>
          </a:p>
          <a:p>
            <a:r>
              <a:rPr lang="en-US" baseline="0" dirty="0" smtClean="0"/>
              <a:t>Early life failures are caused by weak chips that do not fail functional tests at manufacturing time, but may fail earlier in the field, well before the expected product lifetime. Experiments have shown that early-life failures caused by gate oxide defects also manifest as increased delay through standard cells.</a:t>
            </a:r>
          </a:p>
          <a:p>
            <a:endParaRPr lang="en-US" baseline="0" dirty="0" smtClean="0"/>
          </a:p>
          <a:p>
            <a:r>
              <a:rPr lang="en-US" baseline="0" dirty="0" smtClean="0"/>
              <a:t>The key message here is that aging and early-life failures manifest as increased delay through standard cells, and it is these effects that we are targeting. Given that the delay increases are gradual in nature over the lifetime of the system, circuit failure prediction can be used to detect these failures before they affect correct system operation.</a:t>
            </a:r>
          </a:p>
          <a:p>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choice of fault model is important</a:t>
            </a:r>
            <a:r>
              <a:rPr lang="en-US" baseline="0" dirty="0" smtClean="0"/>
              <a:t> since it will significantly impact the quality of test and diagnosis. The circuit slowdowns due to early life failures and aging are very unpredictable in terms of where the slowdowns will occur, or how large the slowdowns will be. To capture such uncertainty we desire a fault model that is general but also scalable.</a:t>
            </a:r>
          </a:p>
          <a:p>
            <a:endParaRPr lang="en-US" baseline="0" dirty="0" smtClean="0"/>
          </a:p>
          <a:p>
            <a:r>
              <a:rPr lang="en-US" baseline="0" dirty="0" smtClean="0"/>
              <a:t>We believe the transition-x fault model (TRAX) meets these needs. </a:t>
            </a:r>
            <a:r>
              <a:rPr lang="en-US" dirty="0" smtClean="0"/>
              <a:t>A TRAX fault is an enhancement</a:t>
            </a:r>
            <a:r>
              <a:rPr lang="en-US" baseline="0" dirty="0" smtClean="0"/>
              <a:t> of the Unspecified Transition Fault model</a:t>
            </a:r>
            <a:r>
              <a:rPr lang="en-US" dirty="0" smtClean="0"/>
              <a:t>. Like the unspecified transition fault model,</a:t>
            </a:r>
            <a:r>
              <a:rPr lang="en-US" baseline="0" dirty="0" smtClean="0"/>
              <a:t> activation results in the unknown X value, b</a:t>
            </a:r>
            <a:r>
              <a:rPr lang="en-US" dirty="0" smtClean="0"/>
              <a:t>ut TRAX also supports fault activation by hazards,</a:t>
            </a:r>
            <a:r>
              <a:rPr lang="en-US" baseline="0" dirty="0" smtClean="0"/>
              <a:t> in order to fully-subsume the potential fault activation conditions.</a:t>
            </a:r>
            <a:endParaRPr lang="en-US" dirty="0" smtClean="0"/>
          </a:p>
          <a:p>
            <a:endParaRPr lang="en-US" dirty="0" smtClean="0"/>
          </a:p>
          <a:p>
            <a:r>
              <a:rPr lang="en-US" dirty="0" smtClean="0"/>
              <a:t>The</a:t>
            </a:r>
            <a:r>
              <a:rPr lang="en-US" baseline="0" dirty="0" smtClean="0"/>
              <a:t> use of the </a:t>
            </a:r>
            <a:r>
              <a:rPr lang="en-US" dirty="0" smtClean="0"/>
              <a:t>x value captures all the possible delay changes that might be caused by</a:t>
            </a:r>
            <a:r>
              <a:rPr lang="en-US" baseline="0" dirty="0" smtClean="0"/>
              <a:t> early-life or wear-out failures</a:t>
            </a:r>
            <a:r>
              <a:rPr lang="en-US" dirty="0" smtClean="0"/>
              <a:t>. The activation example here in the first row of the table shows conventional gate-output activation, where</a:t>
            </a:r>
            <a:r>
              <a:rPr lang="en-US" baseline="0" dirty="0" smtClean="0"/>
              <a:t> both the slow-to-rise unspecified transition fault and TRAX fault are activated by the gate output transitioning from low to high.</a:t>
            </a:r>
            <a:endParaRPr lang="en-US" dirty="0" smtClean="0"/>
          </a:p>
          <a:p>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second</a:t>
            </a:r>
            <a:r>
              <a:rPr lang="en-US" baseline="0" dirty="0" smtClean="0"/>
              <a:t> row demonstrates what we </a:t>
            </a:r>
            <a:r>
              <a:rPr lang="en-US" dirty="0" smtClean="0"/>
              <a:t>call “direct hazard activation”, where simultaneously-changing gate inputs have the potential to create an</a:t>
            </a:r>
            <a:r>
              <a:rPr lang="en-US" baseline="0" dirty="0" smtClean="0"/>
              <a:t> output </a:t>
            </a:r>
            <a:r>
              <a:rPr lang="en-US" dirty="0" smtClean="0"/>
              <a:t>glitch (</a:t>
            </a:r>
            <a:r>
              <a:rPr lang="en-US" baseline="0" dirty="0" smtClean="0"/>
              <a:t>this potential to create a glitch is termed a “hazard”). A hazard generated at the output of a gate will activate any TRAX fault located there.</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third row shows a more complex situation where an upstream gate produces a hazard as input to the faulty gate. This also results in a TRAX fault activation, called indirect hazard activation.</a:t>
            </a:r>
          </a:p>
          <a:p>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Next, I’m going</a:t>
            </a:r>
            <a:r>
              <a:rPr lang="en-US" baseline="0" dirty="0" smtClean="0"/>
              <a:t> to discuss the acceleration of fault simulation.</a:t>
            </a:r>
            <a:endParaRPr lang="en-US" dirty="0" smtClean="0"/>
          </a:p>
        </p:txBody>
      </p:sp>
      <p:sp>
        <p:nvSpPr>
          <p:cNvPr id="4" name="Slide Number Placeholder 3"/>
          <p:cNvSpPr>
            <a:spLocks noGrp="1"/>
          </p:cNvSpPr>
          <p:nvPr>
            <p:ph type="sldNum" sz="quarter" idx="10"/>
          </p:nvPr>
        </p:nvSpPr>
        <p:spPr/>
        <p:txBody>
          <a:bodyPr/>
          <a:lstStyle/>
          <a:p>
            <a:fld id="{4280F37C-47E3-44B6-9AB6-ECF26D57E140}"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the last ten years, the yearly performance gains for single CPU cores have slowed, while multi-core designs have continued to see huge gains in peak computational performance. This of course only results in actual performance gain if the problem at hand contains enough parallelizable sections to take advantage of all these parallel cores. Fortunately, fault simulation is one such problem. The plot in the upper-left shows theoretical peak gigaflops per second for the fastest single-core CPUs and fastest GPUs from the past fifteen years.</a:t>
            </a:r>
          </a:p>
          <a:p>
            <a:endParaRPr lang="en-US" baseline="0" dirty="0" smtClean="0"/>
          </a:p>
          <a:p>
            <a:r>
              <a:rPr lang="en-US" baseline="0" dirty="0" smtClean="0"/>
              <a:t>Additionally, as shown in the lower-right plot, the relative performance gains of processors are greatly-outstripping the relative performance gains of memory. This leads to frequent memory starvation and IO-bound computation. Fortunately, this problem can be partially alleviated when GPU programming by frequently swapping in and out blocks of GPU threads  to ensure that any threads waiting on IO are rescheduled for later once that memory is available. This ensure that the GPU cores are nearly always performing active computation.</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GPU Fault simulation</a:t>
            </a:r>
            <a:r>
              <a:rPr lang="en-US" baseline="0" dirty="0" smtClean="0"/>
              <a:t> process is divided into three phases, with a corresponding GPU kernel for each phase. In the hybrid CPU/GPU system employed by the </a:t>
            </a:r>
            <a:r>
              <a:rPr lang="en-US" baseline="0" dirty="0" err="1" smtClean="0"/>
              <a:t>Nvidia</a:t>
            </a:r>
            <a:r>
              <a:rPr lang="en-US" baseline="0" dirty="0" smtClean="0"/>
              <a:t> CUDA architecture, the top-level main program runs on the CPU, which manages memory on the CPU and GPU, and also triggers the execution of GPU kernels, which are the widely-parallel functions designed to run on the GPU itself.</a:t>
            </a:r>
          </a:p>
          <a:p>
            <a:endParaRPr lang="en-US" baseline="0" dirty="0" smtClean="0"/>
          </a:p>
          <a:p>
            <a:r>
              <a:rPr lang="en-US" baseline="0" dirty="0" smtClean="0"/>
              <a:t>The overall approach is to first do a fault- free circuit simulation to determine the fault-free values of a signals in the circuit, for each test. This build up the fault-free circuit stats array shown here at the top. Kernel </a:t>
            </a:r>
            <a:r>
              <a:rPr lang="en-US" dirty="0" smtClean="0"/>
              <a:t>1 uses one GPU thread for each test,  and each thread performs a complete circuit simulation of all gates in the presence of the specific test. This</a:t>
            </a:r>
            <a:r>
              <a:rPr lang="en-US" baseline="0" dirty="0" smtClean="0"/>
              <a:t> one-pass gate evaluation approach takes advantages of the fact that the gates  of the combinational or full-scan circuit have been topologically sorted, where each gate’s input values have been already computed by the time the thread evaluates that gate. This simplifies the kernel code and ensure that each GPU thread stays in lock-step, improving performance.</a:t>
            </a:r>
            <a:endParaRPr lang="en-US" dirty="0" smtClean="0"/>
          </a:p>
          <a:p>
            <a:endParaRPr lang="en-US" dirty="0" smtClean="0"/>
          </a:p>
          <a:p>
            <a:r>
              <a:rPr lang="en-US" dirty="0" smtClean="0"/>
              <a:t>Once the fault-free circuit state</a:t>
            </a:r>
            <a:r>
              <a:rPr lang="en-US" baseline="0" dirty="0" smtClean="0"/>
              <a:t>s have been computed, we need to determine which faults are activated in which tests. K</a:t>
            </a:r>
            <a:r>
              <a:rPr lang="en-US" dirty="0" smtClean="0"/>
              <a:t>ernel 2 allocates two GPU threads per gate (one each for the STF</a:t>
            </a:r>
            <a:r>
              <a:rPr lang="en-US" baseline="0" dirty="0" smtClean="0"/>
              <a:t> a</a:t>
            </a:r>
            <a:r>
              <a:rPr lang="en-US" dirty="0" smtClean="0"/>
              <a:t>nd STR faults), and each thread analyzes the inputs for one gate. Kernel 2 is</a:t>
            </a:r>
            <a:r>
              <a:rPr lang="en-US" baseline="0" dirty="0" smtClean="0"/>
              <a:t> analyzing</a:t>
            </a:r>
            <a:r>
              <a:rPr lang="en-US" dirty="0" smtClean="0"/>
              <a:t> the fault-free circuit states array from Kernel 1 to determine which tests cause fault activation.</a:t>
            </a:r>
          </a:p>
          <a:p>
            <a:endParaRPr lang="en-US" dirty="0" smtClean="0"/>
          </a:p>
          <a:p>
            <a:r>
              <a:rPr lang="en-US" dirty="0" smtClean="0"/>
              <a:t>The activation data is collected and used to guide</a:t>
            </a:r>
            <a:r>
              <a:rPr lang="en-US" baseline="0" dirty="0" smtClean="0"/>
              <a:t> Kernel 3, which is used to activation each fault and simulate the affected gates and their fan-out, to determine if the fault effects reach any circuit outputs. </a:t>
            </a:r>
            <a:r>
              <a:rPr lang="en-US" dirty="0" smtClean="0"/>
              <a:t>Kernel 3 is invoked once per fault, and allocates one GPU thread for each</a:t>
            </a:r>
            <a:r>
              <a:rPr lang="en-US" baseline="0" dirty="0" smtClean="0"/>
              <a:t> activation of that fault</a:t>
            </a:r>
            <a:r>
              <a:rPr lang="en-US" dirty="0" smtClean="0"/>
              <a:t>.</a:t>
            </a:r>
            <a:r>
              <a:rPr lang="en-US" baseline="0" dirty="0" smtClean="0"/>
              <a:t> Each GPU thread injects the TRAX </a:t>
            </a:r>
            <a:r>
              <a:rPr lang="en-US" dirty="0" smtClean="0"/>
              <a:t>X value at the fault site and then proceeds to simulate</a:t>
            </a:r>
            <a:r>
              <a:rPr lang="en-US" baseline="0" dirty="0" smtClean="0"/>
              <a:t> the g</a:t>
            </a:r>
            <a:r>
              <a:rPr lang="en-US" dirty="0" smtClean="0"/>
              <a:t>ates that follow topologically-ordered list. For</a:t>
            </a:r>
            <a:r>
              <a:rPr lang="en-US" baseline="0" dirty="0" smtClean="0"/>
              <a:t> fault sites later in the topological ordering, the kernel effectively skips re-evaluating all the earlier gates, increasing performance. As the threads are re-evaluating the gates, if any evaluated gate produces an X value and also drives a circuit output, the fault is marked as detected by setting the bit in the corresponding row and column of the fault dictionary data structure, which is the final output of this process.</a:t>
            </a:r>
          </a:p>
        </p:txBody>
      </p:sp>
      <p:sp>
        <p:nvSpPr>
          <p:cNvPr id="4" name="Slide Number Placeholder 3"/>
          <p:cNvSpPr>
            <a:spLocks noGrp="1"/>
          </p:cNvSpPr>
          <p:nvPr>
            <p:ph type="sldNum" sz="quarter" idx="10"/>
          </p:nvPr>
        </p:nvSpPr>
        <p:spPr/>
        <p:txBody>
          <a:bodyPr/>
          <a:lstStyle/>
          <a:p>
            <a:fld id="{4280F37C-47E3-44B6-9AB6-ECF26D57E140}"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 compare the execution time of the GPU fault simulator against the runtime of a commercial fault simulation tool. We used ATPG test patterns from the same tool, and simulated the same circuit for the same faults with the same test set in both the GPU simulator and the commercial fault simulation tool. Comparative results are shown here. We see that the GPU is always faster to perform the fault simulation than the commercial tool, showing a speed-up of nearly 8x on average, with a maximum speed-up of 19x. </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a way of validating the</a:t>
            </a:r>
            <a:r>
              <a:rPr lang="en-US" baseline="0" dirty="0" smtClean="0"/>
              <a:t> TRAX fault model to confirm that it is behaving properly, a series of fault simulation experiments were performed a few years ago with help from our ACTL summer intern Harsh. We simulated thousands of TRAX and transition faults for a few different circuits. For each fault we recorded the count of erroneous circuit outputs, as well as the detection count (that is, the number of tests that detected the fault), and used those counts to plot points in each of these two charts.  The top chart is the detect count and the bottom chart is the erroneous output count. Each point represents a single fault site and polarity, either STR or STF, and is positioned in x and y based on the normalized count for TRAX (vertical axis) and TF (horizontal axis). WE see that all of the points are plotted above the 45 degree line, indicating that for every fault site, the TRAX fault produces more potentially-erroneous outputs  and is detected by more tests than the co-located transition fault. This was a good early validation that the TRAX fault model was correctly subsuming the behavior of transition faults.</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Nowadays, computers are everywhere. In a recent article, Bloomberg Business estimated that over 60% of the world’s population uses a computing device daily. In 2014, Intel sold over 400 million CPUs, and around 14 billion ARM-based chips were sold. Computers are being added to every device around us, and computers are even being added _to_ us. Embedded devices like hearing aids and pacemakers are computers we put inside our bodies. Furthermore, self-driving vehicles and fly-by-wire airliners are basically now just large computers we put our bodies inside of. For all of these computer systems, I’d really like for them to work correctly, 100% of the time.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is the highest-level overview of the context of this work.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approach to ensure reliability and robust operation is the periodic self test and diagnosis of any failures. With accelerated tests, we can even detect pending failures before they affect correct system operation.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work, we’ve developed a series of contributions all related to performing on-chip fault diagnosis to target the delay defects of scaled technologies, using compact dictionaries and an on-chip diagnosis architecture.</a:t>
            </a:r>
          </a:p>
        </p:txBody>
      </p:sp>
      <p:sp>
        <p:nvSpPr>
          <p:cNvPr id="4" name="Slide Number Placeholder 3"/>
          <p:cNvSpPr>
            <a:spLocks noGrp="1"/>
          </p:cNvSpPr>
          <p:nvPr>
            <p:ph type="sldNum" sz="quarter" idx="10"/>
          </p:nvPr>
        </p:nvSpPr>
        <p:spPr/>
        <p:txBody>
          <a:bodyPr/>
          <a:lstStyle/>
          <a:p>
            <a:fld id="{4280F37C-47E3-44B6-9AB6-ECF26D57E140}"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80F37C-47E3-44B6-9AB6-ECF26D57E140}"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context of our on-chip test and diagnosis process, the fault dictionary</a:t>
            </a:r>
            <a:r>
              <a:rPr lang="en-US" baseline="0" dirty="0" smtClean="0"/>
              <a:t> is a pre-computed table of expected circuit behavior in the presence of each modeled fault. The fault dictionary is generated using the GPU-accelerated fault simulator, and it undergoes a compaction process to reduce the size.</a:t>
            </a:r>
          </a:p>
          <a:p>
            <a:r>
              <a:rPr lang="en-US" baseline="0" dirty="0" smtClean="0"/>
              <a:t>Once the tests have been applied to the core or </a:t>
            </a:r>
            <a:r>
              <a:rPr lang="en-US" baseline="0" dirty="0" err="1" smtClean="0"/>
              <a:t>uncore</a:t>
            </a:r>
            <a:r>
              <a:rPr lang="en-US" baseline="0" dirty="0" smtClean="0"/>
              <a:t> under test, the fault dictionary is used by the diagnosis process to localize the detected failure.</a:t>
            </a:r>
          </a:p>
          <a:p>
            <a:endParaRPr lang="en-US" baseline="0" dirty="0" smtClean="0"/>
          </a:p>
          <a:p>
            <a:r>
              <a:rPr lang="en-US" baseline="0" dirty="0" smtClean="0"/>
              <a:t>One important aspect of using a fault dictionary for on-chip diagnosis is the overall size of the dictionary’s data. For example, the L2B </a:t>
            </a:r>
            <a:r>
              <a:rPr lang="en-US" baseline="0" dirty="0" err="1" smtClean="0"/>
              <a:t>uncore</a:t>
            </a:r>
            <a:r>
              <a:rPr lang="en-US" baseline="0" dirty="0" smtClean="0"/>
              <a:t> from the </a:t>
            </a:r>
            <a:r>
              <a:rPr lang="en-US" baseline="0" dirty="0" err="1" smtClean="0"/>
              <a:t>OpenSPARC</a:t>
            </a:r>
            <a:r>
              <a:rPr lang="en-US" baseline="0" dirty="0" smtClean="0"/>
              <a:t> T2 processor requires over 600 MB of storage for the full-response dictionary, which is impractical for such a relatively small circuit. Fortunately, we can take advantage of the unique situation of on-chip diagnosis to significantly reduce the size of a fault dictionary. Additionally, since the test and diagnosis data is stored off-chip, reducing the dictionary size results in a few benefits, including that </a:t>
            </a:r>
          </a:p>
          <a:p>
            <a:r>
              <a:rPr lang="en-US" baseline="0" dirty="0" smtClean="0"/>
              <a:t>less off-chip storage is required, it takes less time to load –up the dictionary for on-chip use, and we require less time for performing on-chip diagnosis.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280F37C-47E3-44B6-9AB6-ECF26D57E140}"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goals of on-chip diagnosis differ significantly from the</a:t>
            </a:r>
            <a:r>
              <a:rPr lang="en-US" baseline="0" dirty="0" smtClean="0"/>
              <a:t> goals of </a:t>
            </a:r>
            <a:r>
              <a:rPr lang="en-US" dirty="0" smtClean="0"/>
              <a:t>conventional fault diagnosis. In conventional fault diagnosis, the focus is on fabrication process or low-level design improvement,</a:t>
            </a:r>
            <a:r>
              <a:rPr lang="en-US" baseline="0" dirty="0" smtClean="0"/>
              <a:t> typically by using </a:t>
            </a:r>
            <a:r>
              <a:rPr lang="en-US" dirty="0" smtClean="0"/>
              <a:t>physical failure analysis (PFA) on</a:t>
            </a:r>
            <a:r>
              <a:rPr lang="en-US" baseline="0" dirty="0" smtClean="0"/>
              <a:t> </a:t>
            </a:r>
            <a:r>
              <a:rPr lang="en-US" dirty="0" smtClean="0"/>
              <a:t>the</a:t>
            </a:r>
            <a:r>
              <a:rPr lang="en-US" baseline="0" dirty="0" smtClean="0"/>
              <a:t> diagnosis sites reported. </a:t>
            </a:r>
            <a:r>
              <a:rPr lang="en-US" dirty="0" smtClean="0"/>
              <a:t>This</a:t>
            </a:r>
            <a:r>
              <a:rPr lang="en-US" baseline="0" dirty="0" smtClean="0"/>
              <a:t> </a:t>
            </a:r>
            <a:r>
              <a:rPr lang="en-US" dirty="0" smtClean="0"/>
              <a:t>requires a precise result, ideally the actual</a:t>
            </a:r>
            <a:r>
              <a:rPr lang="en-US" baseline="0" dirty="0" smtClean="0"/>
              <a:t> (</a:t>
            </a:r>
            <a:r>
              <a:rPr lang="en-US" dirty="0" smtClean="0"/>
              <a:t>x, y, z) coordinates of the failure.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contrast, the requirements for</a:t>
            </a:r>
            <a:r>
              <a:rPr lang="en-US" baseline="0" dirty="0" smtClean="0"/>
              <a:t> module-level diagnosis are comparatively relaxed, due to the fact that if a module is found to be defective, some action must be taken, such as repair, replacement, or avoidance. These actions are only available for larger modules of the design hierarchy. For example, it’s not possible to repair a single transistor, or replace a single flip-flop. This relaxes the required diagnosis precision for on-chip diagnosis, and enables significant dictionary compaction.</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start with, a fault dictionary can be viewed as a table of expected</a:t>
            </a:r>
            <a:r>
              <a:rPr lang="en-US" baseline="0" dirty="0" smtClean="0"/>
              <a:t> circuit responses (or some subset) for each modeled fault, for each test in the test set.</a:t>
            </a:r>
          </a:p>
          <a:p>
            <a:r>
              <a:rPr lang="en-US" baseline="0" dirty="0" smtClean="0"/>
              <a:t>Here, each row of this dictionary describes the behavior of a specific fault when several tests are applied. Each column of the dictionary describes the set of faults that are detected by that test. Since the dictionary only includes a single bit for each fault/test pair, indicating if the test can detect the fault, this type of dictionary is called a pass/fail dictionary.</a:t>
            </a:r>
          </a:p>
          <a:p>
            <a:endParaRPr lang="en-US" baseline="0" dirty="0" smtClean="0"/>
          </a:p>
        </p:txBody>
      </p:sp>
      <p:sp>
        <p:nvSpPr>
          <p:cNvPr id="4" name="Slide Number Placeholder 3"/>
          <p:cNvSpPr>
            <a:spLocks noGrp="1"/>
          </p:cNvSpPr>
          <p:nvPr>
            <p:ph type="sldNum" sz="quarter" idx="10"/>
          </p:nvPr>
        </p:nvSpPr>
        <p:spPr/>
        <p:txBody>
          <a:bodyPr/>
          <a:lstStyle/>
          <a:p>
            <a:fld id="{4280F37C-47E3-44B6-9AB6-ECF26D57E140}"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Requiring diagnosis only to the level of repair means that</a:t>
            </a:r>
            <a:r>
              <a:rPr lang="en-US" baseline="0" dirty="0" smtClean="0"/>
              <a:t> the fault dictionary does not need to distinguish faults belonging to the same repair-level module.</a:t>
            </a:r>
          </a:p>
          <a:p>
            <a:r>
              <a:rPr lang="en-US" baseline="0" dirty="0" smtClean="0"/>
              <a:t>For intra-module faults that are test-set equivalent, like F3 and F4 shown here in blue, all-but-one of the equivalent  faults  can be eliminated, as we don’t need to distinguish them.</a:t>
            </a:r>
          </a:p>
        </p:txBody>
      </p:sp>
      <p:sp>
        <p:nvSpPr>
          <p:cNvPr id="4" name="Slide Number Placeholder 3"/>
          <p:cNvSpPr>
            <a:spLocks noGrp="1"/>
          </p:cNvSpPr>
          <p:nvPr>
            <p:ph type="sldNum" sz="quarter" idx="10"/>
          </p:nvPr>
        </p:nvSpPr>
        <p:spPr/>
        <p:txBody>
          <a:bodyPr/>
          <a:lstStyle/>
          <a:p>
            <a:fld id="{4280F37C-47E3-44B6-9AB6-ECF26D57E140}"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Additionally, for intra-module faults where the response of one fault subsumes the response of other faults, the subsumed faults can be eliminated.</a:t>
            </a:r>
          </a:p>
          <a:p>
            <a:r>
              <a:rPr lang="en-US" baseline="0" dirty="0" smtClean="0"/>
              <a:t>For example faults 5 and 7 here in green are both subsumed by fault 1 and eliminated.</a:t>
            </a:r>
          </a:p>
          <a:p>
            <a:r>
              <a:rPr lang="en-US" baseline="0" dirty="0" smtClean="0"/>
              <a:t>Eliminating faults by equivalence and </a:t>
            </a:r>
            <a:r>
              <a:rPr lang="en-US" baseline="0" dirty="0" err="1" smtClean="0"/>
              <a:t>subsumption</a:t>
            </a:r>
            <a:r>
              <a:rPr lang="en-US" baseline="0" dirty="0" smtClean="0"/>
              <a:t> results in a collapsed pass/fail fault dictionary.</a:t>
            </a:r>
          </a:p>
          <a:p>
            <a:r>
              <a:rPr lang="en-US" baseline="0" dirty="0" smtClean="0"/>
              <a:t>For the L2B example from before, the 600 MB full-response dictionary is reduced to less than 32 KB here in the collapsed pass/fail dictionary.</a:t>
            </a:r>
          </a:p>
        </p:txBody>
      </p:sp>
      <p:sp>
        <p:nvSpPr>
          <p:cNvPr id="4" name="Slide Number Placeholder 3"/>
          <p:cNvSpPr>
            <a:spLocks noGrp="1"/>
          </p:cNvSpPr>
          <p:nvPr>
            <p:ph type="sldNum" sz="quarter" idx="10"/>
          </p:nvPr>
        </p:nvSpPr>
        <p:spPr/>
        <p:txBody>
          <a:bodyPr/>
          <a:lstStyle/>
          <a:p>
            <a:fld id="{4280F37C-47E3-44B6-9AB6-ECF26D57E140}"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Measuring  dictionary compaction</a:t>
            </a:r>
            <a:r>
              <a:rPr lang="en-US" baseline="0" dirty="0" smtClean="0"/>
              <a:t> due to fault elimination requires access to designs with multiple levels of hierarchy. The ISCAS85 circuits are pre-partitioned into functional modules.</a:t>
            </a:r>
          </a:p>
          <a:p>
            <a:r>
              <a:rPr lang="en-US" baseline="0" dirty="0" smtClean="0"/>
              <a:t>The remaining circuits, which are from the ITC99 and EPFL benchmarks and </a:t>
            </a:r>
            <a:r>
              <a:rPr lang="en-US" baseline="0" dirty="0" err="1" smtClean="0"/>
              <a:t>OpenSPARC</a:t>
            </a:r>
            <a:r>
              <a:rPr lang="en-US" baseline="0" dirty="0" smtClean="0"/>
              <a:t> T2 processor design, and are partitioned into modules using graph clustering algorithms.</a:t>
            </a:r>
          </a:p>
          <a:p>
            <a:r>
              <a:rPr lang="en-US" baseline="0" dirty="0" smtClean="0"/>
              <a:t>This plot shows the dictionary size reduction for 22 analyzed circuits.</a:t>
            </a:r>
          </a:p>
          <a:p>
            <a:endParaRPr lang="en-US" baseline="0" dirty="0" smtClean="0"/>
          </a:p>
          <a:p>
            <a:r>
              <a:rPr lang="en-US" baseline="0" dirty="0" smtClean="0"/>
              <a:t>Each circuit has five bars, normalized to the size of the full-response dictionary.</a:t>
            </a:r>
          </a:p>
          <a:p>
            <a:r>
              <a:rPr lang="en-US" baseline="0" dirty="0" smtClean="0"/>
              <a:t>First is full-response</a:t>
            </a:r>
          </a:p>
          <a:p>
            <a:r>
              <a:rPr lang="en-US" baseline="0" dirty="0" smtClean="0"/>
              <a:t>Second bar shows the compaction resulting from pass/fail compaction</a:t>
            </a:r>
          </a:p>
          <a:p>
            <a:r>
              <a:rPr lang="en-US" baseline="0" dirty="0" smtClean="0"/>
              <a:t>Third bar shows the transition fault dictionary, which can only be compacted using fault equivalence, and not fault </a:t>
            </a:r>
            <a:r>
              <a:rPr lang="en-US" baseline="0" dirty="0" err="1" smtClean="0"/>
              <a:t>subsumption</a:t>
            </a:r>
            <a:endParaRPr lang="en-US" baseline="0" dirty="0" smtClean="0"/>
          </a:p>
          <a:p>
            <a:r>
              <a:rPr lang="en-US" baseline="0" dirty="0" smtClean="0"/>
              <a:t>Fourth and fifth bars show the compaction achieved with the TRAX fault elimination. The fourth bar is a variant on TRAX called TRAX-without-hazards.</a:t>
            </a:r>
          </a:p>
        </p:txBody>
      </p:sp>
      <p:sp>
        <p:nvSpPr>
          <p:cNvPr id="4" name="Slide Number Placeholder 3"/>
          <p:cNvSpPr>
            <a:spLocks noGrp="1"/>
          </p:cNvSpPr>
          <p:nvPr>
            <p:ph type="sldNum" sz="quarter" idx="10"/>
          </p:nvPr>
        </p:nvSpPr>
        <p:spPr/>
        <p:txBody>
          <a:bodyPr/>
          <a:lstStyle/>
          <a:p>
            <a:fld id="{4280F37C-47E3-44B6-9AB6-ECF26D57E140}"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a:t>
            </a:r>
            <a:r>
              <a:rPr lang="en-US" baseline="0" dirty="0" smtClean="0"/>
              <a:t> the context of on-chip diagnosis, </a:t>
            </a:r>
            <a:r>
              <a:rPr lang="en-US" dirty="0" smtClean="0"/>
              <a:t>Failure localization needed only to the level of repair, replacement, or avoidance</a:t>
            </a:r>
          </a:p>
          <a:p>
            <a:r>
              <a:rPr lang="en-US" dirty="0" smtClean="0"/>
              <a:t>The limited options for runtime recovery</a:t>
            </a:r>
            <a:r>
              <a:rPr lang="en-US" baseline="0" dirty="0" smtClean="0"/>
              <a:t> permit relaxed diagnostic requirements, enabling the use of fault equivalence and </a:t>
            </a:r>
            <a:r>
              <a:rPr lang="en-US" baseline="0" dirty="0" err="1" smtClean="0"/>
              <a:t>subsumption</a:t>
            </a:r>
            <a:r>
              <a:rPr lang="en-US" baseline="0" dirty="0" smtClean="0"/>
              <a:t> to remove faults from the dictionary and reduce the size of the fault dictionary.</a:t>
            </a:r>
          </a:p>
          <a:p>
            <a:r>
              <a:rPr lang="en-US" baseline="0" dirty="0" smtClean="0"/>
              <a:t>Dictionary construction and compaction experiments have shown dictionary size reduction by over 99.85% for the TRAX dictionary.</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TODO</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Manufacturing ICs is an imperfect process consisting of hundreds of dependent steps involving some of the most advanced technologies we’ve ever developed. While the continual scaling down of chip features has brought decades of performance and power improvements, the process variation and new defects are making it more and more difficult to produce correct ICs. Specifically, failure modes such as early-life and wear-out failures pose new challenges to testing and accounting for these failures modes. We need to ensure robustness even in the face of these challenges.</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context of the on-chip test and diagnosis process, diagnosis</a:t>
            </a:r>
            <a:r>
              <a:rPr lang="en-US" baseline="0" dirty="0" smtClean="0"/>
              <a:t> is only performed </a:t>
            </a:r>
            <a:r>
              <a:rPr lang="en-US" dirty="0" smtClean="0"/>
              <a:t>i</a:t>
            </a:r>
            <a:r>
              <a:rPr lang="en-US" baseline="0" dirty="0" smtClean="0"/>
              <a:t>f any of the recorded test responses indicate a failing test. The responses are used with the fault dictionary data to determine the most-likely defective module.  The on-chip diagnosis process is performed by a new Diagnosis Architecture, producing a diagnosis report that calls-out the most likely defective module.</a:t>
            </a:r>
          </a:p>
        </p:txBody>
      </p:sp>
      <p:sp>
        <p:nvSpPr>
          <p:cNvPr id="4" name="Slide Number Placeholder 3"/>
          <p:cNvSpPr>
            <a:spLocks noGrp="1"/>
          </p:cNvSpPr>
          <p:nvPr>
            <p:ph type="sldNum" sz="quarter" idx="10"/>
          </p:nvPr>
        </p:nvSpPr>
        <p:spPr/>
        <p:txBody>
          <a:bodyPr/>
          <a:lstStyle/>
          <a:p>
            <a:fld id="{4280F37C-47E3-44B6-9AB6-ECF26D57E140}"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Before we present the details of the on-chip diagnosis </a:t>
            </a:r>
            <a:r>
              <a:rPr lang="en-US" baseline="0" dirty="0" err="1" smtClean="0"/>
              <a:t>architecure</a:t>
            </a:r>
            <a:r>
              <a:rPr lang="en-US" baseline="0" dirty="0" smtClean="0"/>
              <a:t>, I first want to introduce the details of the CASP on-chip testing process, to provide further background and context to the system here.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the first phase of CASP, a core or </a:t>
            </a:r>
            <a:r>
              <a:rPr lang="en-US" baseline="0" dirty="0" err="1" smtClean="0"/>
              <a:t>uncore</a:t>
            </a:r>
            <a:r>
              <a:rPr lang="en-US" baseline="0" dirty="0" smtClean="0"/>
              <a:t> is selected for test. Second, the selected core is isolated from the system, and prepared for testing. The third phase performs the actual test by loading and applying each test to the selected core or </a:t>
            </a:r>
            <a:r>
              <a:rPr lang="en-US" baseline="0" dirty="0" err="1" smtClean="0"/>
              <a:t>uncore</a:t>
            </a:r>
            <a:r>
              <a:rPr lang="en-US" baseline="0" dirty="0" smtClean="0"/>
              <a:t>, analyzing each response for failures. Finally, the core or </a:t>
            </a:r>
            <a:r>
              <a:rPr lang="en-US" baseline="0" dirty="0" err="1" smtClean="0"/>
              <a:t>uncore</a:t>
            </a:r>
            <a:r>
              <a:rPr lang="en-US" baseline="0" dirty="0" smtClean="0"/>
              <a:t> is re-integrated with the system to resume execution. This on-chip test process was not created as part of our work here, but is used as a stepping-off point for the on-chip diagnosis we will present next.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results of each test are stored for later analysis as a single pass/fail bit in a register as shown.</a:t>
            </a:r>
            <a:endParaRPr lang="en-US" dirty="0" smtClean="0"/>
          </a:p>
          <a:p>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I just mentioned, the results of the on-chip test application is a pass/fail response for each applied test. These pass or fail bits are stored in a shift register and later passed to the diagnosis architecture.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on-chip diagnosis hardware is split into two phases. The first phase performs fault accumulation, where the fault dictionary data is combined with the pass/fail test responses and used to determine which modeled faults are compatible with the observed test responses. A fault is compatible if the modeled behavior (as recorded in the dictionary) does not conflict with the observed pass/fail test responses. The result of this phase is a list of compatible faults, which are passed on to the second phase of diagnosis,</a:t>
            </a:r>
            <a:endParaRPr lang="en-US" dirty="0" smtClean="0"/>
          </a:p>
          <a:p>
            <a:endParaRPr lang="en-US" dirty="0" smtClean="0"/>
          </a:p>
          <a:p>
            <a:r>
              <a:rPr lang="en-US" dirty="0" smtClean="0"/>
              <a:t>The fault-to-module</a:t>
            </a:r>
            <a:r>
              <a:rPr lang="en-US" baseline="0" dirty="0" smtClean="0"/>
              <a:t> mapping is the second phase of diagnosis, and uses compatible faults to determine which modules are the most likely location of the failure. For each module, a counter is initialized to zero. For each compatible fault, we determine its module, and increment that module’s counter. When the module mapping phase is complete, we are left with an integer count for each module, indicating the number of compatible faults contained within in each module. The module counts are the final result of the on-chip diagnosis process, and are passed on to the operating system for further decision making.</a:t>
            </a:r>
          </a:p>
          <a:p>
            <a:endParaRPr lang="en-US" baseline="0" dirty="0" smtClean="0"/>
          </a:p>
          <a:p>
            <a:r>
              <a:rPr lang="en-US" baseline="0" dirty="0" smtClean="0"/>
              <a:t>Next, we will examine the hardware we have designed for performing on-chip diagnosis.</a:t>
            </a:r>
            <a:endParaRPr lang="en-US" dirty="0" smtClean="0"/>
          </a:p>
        </p:txBody>
      </p:sp>
      <p:sp>
        <p:nvSpPr>
          <p:cNvPr id="4" name="Slide Number Placeholder 3"/>
          <p:cNvSpPr>
            <a:spLocks noGrp="1"/>
          </p:cNvSpPr>
          <p:nvPr>
            <p:ph type="sldNum" sz="quarter" idx="10"/>
          </p:nvPr>
        </p:nvSpPr>
        <p:spPr/>
        <p:txBody>
          <a:bodyPr/>
          <a:lstStyle/>
          <a:p>
            <a:fld id="{4280F37C-47E3-44B6-9AB6-ECF26D57E140}"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As previously mentioned, the result of</a:t>
            </a:r>
            <a:r>
              <a:rPr lang="en-US" baseline="0" dirty="0" smtClean="0"/>
              <a:t> the CASP on-chip test is a set of pass/fail bits, one for each applied test. These test result bits are stored in the circular shift register shown here. They can be shifted out one-by-one to the fault accumulator.</a:t>
            </a:r>
            <a:endParaRPr lang="en-US" dirty="0" smtClean="0"/>
          </a:p>
        </p:txBody>
      </p:sp>
      <p:sp>
        <p:nvSpPr>
          <p:cNvPr id="4" name="Slide Number Placeholder 3"/>
          <p:cNvSpPr>
            <a:spLocks noGrp="1"/>
          </p:cNvSpPr>
          <p:nvPr>
            <p:ph type="sldNum" sz="quarter" idx="10"/>
          </p:nvPr>
        </p:nvSpPr>
        <p:spPr/>
        <p:txBody>
          <a:bodyPr/>
          <a:lstStyle/>
          <a:p>
            <a:fld id="{4280F37C-47E3-44B6-9AB6-ECF26D57E140}"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fault accumulator analyzes</a:t>
            </a:r>
            <a:r>
              <a:rPr lang="en-US" baseline="0" dirty="0" smtClean="0"/>
              <a:t> the dictionary data along with the pass/fail responses to identify compatible faults. It processes </a:t>
            </a:r>
            <a:r>
              <a:rPr lang="en-US" i="1" baseline="0" dirty="0" smtClean="0"/>
              <a:t>k</a:t>
            </a:r>
            <a:r>
              <a:rPr lang="en-US" baseline="0" dirty="0" smtClean="0"/>
              <a:t> faults in parallel, storing a zero in each bit position to indicate a compatible fault, and a one to indicate an incompatible fault. This hardware shown here is where the instances of Tester-Fail/Simulation-Pass (TFSP) are identified. After processing all test responses, the fault accumulator enables the serial shift-register path, and transfers this partial-list of compatible fault data to the faulty module identification circuit.</a:t>
            </a:r>
            <a:endParaRPr lang="en-US" dirty="0" smtClean="0"/>
          </a:p>
        </p:txBody>
      </p:sp>
      <p:sp>
        <p:nvSpPr>
          <p:cNvPr id="4" name="Slide Number Placeholder 3"/>
          <p:cNvSpPr>
            <a:spLocks noGrp="1"/>
          </p:cNvSpPr>
          <p:nvPr>
            <p:ph type="sldNum" sz="quarter" idx="10"/>
          </p:nvPr>
        </p:nvSpPr>
        <p:spPr/>
        <p:txBody>
          <a:bodyPr/>
          <a:lstStyle/>
          <a:p>
            <a:fld id="{4280F37C-47E3-44B6-9AB6-ECF26D57E140}"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 typeface="Arial" pitchFamily="34" charset="0"/>
              <a:buNone/>
            </a:pPr>
            <a:r>
              <a:rPr lang="en-US" dirty="0" smtClean="0"/>
              <a:t>The faulty module identification circuit shown</a:t>
            </a:r>
            <a:r>
              <a:rPr lang="en-US" baseline="0" dirty="0" smtClean="0"/>
              <a:t> here </a:t>
            </a:r>
            <a:r>
              <a:rPr lang="en-US" dirty="0" smtClean="0"/>
              <a:t>is responsible for transforming</a:t>
            </a:r>
            <a:r>
              <a:rPr lang="en-US" baseline="0" dirty="0" smtClean="0"/>
              <a:t> </a:t>
            </a:r>
            <a:r>
              <a:rPr lang="en-US" dirty="0" smtClean="0"/>
              <a:t>the list of compatible</a:t>
            </a:r>
            <a:r>
              <a:rPr lang="en-US" baseline="0" dirty="0" smtClean="0"/>
              <a:t> faults into a set of per-module counts. The fault data from the fault accumulator is applied through the air wire shown on the left side of the module. To ease the mapping of faults to modules, we structure the fault dictionary such that the faults are grouped by module., where all the modeled faults belonging to module 1 are shifted-in first, followed by the faults for module 2, and so on. By ordering the faults in such a way, the diagnosis architecture can properly track the associated module for each incoming compatible fault. At the bottom we have the counters that maintain the per-module counts of compatible faults. The comparator determines when the faults shifted in change to the next module in turn. The final result of the on-chip diagnosis process is the set of per-module candidate fault counts at the bottom of this diagram. This result is passed up to the system level for further analysis and decision making.</a:t>
            </a:r>
          </a:p>
        </p:txBody>
      </p:sp>
      <p:sp>
        <p:nvSpPr>
          <p:cNvPr id="4" name="Slide Number Placeholder 3"/>
          <p:cNvSpPr>
            <a:spLocks noGrp="1"/>
          </p:cNvSpPr>
          <p:nvPr>
            <p:ph type="sldNum" sz="quarter" idx="10"/>
          </p:nvPr>
        </p:nvSpPr>
        <p:spPr/>
        <p:txBody>
          <a:bodyPr/>
          <a:lstStyle/>
          <a:p>
            <a:fld id="{4280F37C-47E3-44B6-9AB6-ECF26D57E140}"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a:t>
            </a:r>
            <a:r>
              <a:rPr lang="en-US" baseline="0" dirty="0" smtClean="0"/>
              <a:t>is important to analyze the costs incurred by the addition of on-chip hardware for diagnosis. To analyze the overhead, we use the previously-mentioned L2B </a:t>
            </a:r>
            <a:r>
              <a:rPr lang="en-US" baseline="0" dirty="0" err="1" smtClean="0"/>
              <a:t>uncore</a:t>
            </a:r>
            <a:r>
              <a:rPr lang="en-US" baseline="0" dirty="0" smtClean="0"/>
              <a:t>, which has 211 tests, approximately 21,500 faults, and is partitioned into ten modules. The diagnosis hardware requires about 23 thousand cycles to perform the entire diagnosis, when </a:t>
            </a:r>
            <a:r>
              <a:rPr lang="en-US" i="1" baseline="0" dirty="0" smtClean="0"/>
              <a:t>k</a:t>
            </a:r>
            <a:r>
              <a:rPr lang="en-US" baseline="0" dirty="0" smtClean="0"/>
              <a:t> = 5000. However, as previously mentioned, after the tests have been applied and responses stored, the </a:t>
            </a:r>
            <a:r>
              <a:rPr lang="en-US" i="0" baseline="0" dirty="0" smtClean="0"/>
              <a:t>circuit-under-test</a:t>
            </a:r>
            <a:r>
              <a:rPr lang="en-US" baseline="0" dirty="0" smtClean="0"/>
              <a:t> can be returned to normal operation in most cases, meaning that the diagnosis process can then be performed in the background, without causing any performance loss.</a:t>
            </a:r>
          </a:p>
          <a:p>
            <a:endParaRPr lang="en-US" baseline="0" dirty="0" smtClean="0"/>
          </a:p>
          <a:p>
            <a:r>
              <a:rPr lang="en-US" baseline="0" dirty="0" smtClean="0"/>
              <a:t>In terms of area overhead, we have determined a closed-form expression for the number of gates required to implement the diagnosis hardware. This expression is a function of a few variables. </a:t>
            </a:r>
            <a:r>
              <a:rPr lang="en-US" baseline="0" dirty="0" err="1" smtClean="0"/>
              <a:t>Tmax</a:t>
            </a:r>
            <a:r>
              <a:rPr lang="en-US" baseline="0" dirty="0" smtClean="0"/>
              <a:t>, </a:t>
            </a:r>
            <a:r>
              <a:rPr lang="en-US" baseline="0" dirty="0" err="1" smtClean="0"/>
              <a:t>Mmax</a:t>
            </a:r>
            <a:r>
              <a:rPr lang="en-US" baseline="0" dirty="0" smtClean="0"/>
              <a:t>, and </a:t>
            </a:r>
            <a:r>
              <a:rPr lang="en-US" baseline="0" dirty="0" err="1" smtClean="0"/>
              <a:t>Fmax</a:t>
            </a:r>
            <a:r>
              <a:rPr lang="en-US" baseline="0" dirty="0" smtClean="0"/>
              <a:t> are the maximum number of tests, modules, and faults for any core or </a:t>
            </a:r>
            <a:r>
              <a:rPr lang="en-US" baseline="0" dirty="0" err="1" smtClean="0"/>
              <a:t>uncore</a:t>
            </a:r>
            <a:r>
              <a:rPr lang="en-US" baseline="0" dirty="0" smtClean="0"/>
              <a:t>, respectively. X is the number of bits required to store a fault index, equal to the log base two of </a:t>
            </a:r>
            <a:r>
              <a:rPr lang="en-US" baseline="0" dirty="0" err="1" smtClean="0"/>
              <a:t>Fmax</a:t>
            </a:r>
            <a:r>
              <a:rPr lang="en-US" baseline="0" dirty="0" smtClean="0"/>
              <a:t>. k is based on the number of faults that are processed in parallel in the fault accumulator. Processing more faults in parallel requires additional area but requires fewer cycles, so this is a simple trade-off between area and time. For the parameters shown in the table</a:t>
            </a:r>
            <a:r>
              <a:rPr lang="en-US" i="0" baseline="0" dirty="0" smtClean="0"/>
              <a:t>, which are based on the</a:t>
            </a:r>
            <a:r>
              <a:rPr lang="en-US" baseline="0" dirty="0" smtClean="0"/>
              <a:t> L2B </a:t>
            </a:r>
            <a:r>
              <a:rPr lang="en-US" baseline="0" dirty="0" err="1" smtClean="0"/>
              <a:t>uncore</a:t>
            </a:r>
            <a:r>
              <a:rPr lang="en-US" baseline="0" dirty="0" smtClean="0"/>
              <a:t> on the </a:t>
            </a:r>
            <a:r>
              <a:rPr lang="en-US" baseline="0" dirty="0" err="1" smtClean="0"/>
              <a:t>OpenSPARC</a:t>
            </a:r>
            <a:r>
              <a:rPr lang="en-US" baseline="0" dirty="0" smtClean="0"/>
              <a:t> T2, diagnosis requires about 130,000 gates, which is less than 0.0261% of the entire T2 design.</a:t>
            </a:r>
            <a:endParaRPr lang="en-US" dirty="0" smtClean="0"/>
          </a:p>
        </p:txBody>
      </p:sp>
      <p:sp>
        <p:nvSpPr>
          <p:cNvPr id="4" name="Slide Number Placeholder 3"/>
          <p:cNvSpPr>
            <a:spLocks noGrp="1"/>
          </p:cNvSpPr>
          <p:nvPr>
            <p:ph type="sldNum" sz="quarter" idx="10"/>
          </p:nvPr>
        </p:nvSpPr>
        <p:spPr/>
        <p:txBody>
          <a:bodyPr/>
          <a:lstStyle/>
          <a:p>
            <a:fld id="{4280F37C-47E3-44B6-9AB6-ECF26D57E140}"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validate the diagnosis architecture and evaluate the quality of the TRAX dictionary, gate-level simulation is performed to mimic gate slowdown due to early-life</a:t>
            </a:r>
            <a:r>
              <a:rPr lang="en-US" baseline="0" dirty="0" smtClean="0"/>
              <a:t> and wear-out failures. For each selected defect site, more and more delay is added until at least one incorrect response is observed.</a:t>
            </a:r>
          </a:p>
          <a:p>
            <a:r>
              <a:rPr lang="en-US" baseline="0" dirty="0" smtClean="0"/>
              <a:t>Diagnosis results in a list of per-module candidate fault counts, and these fault counts are evaluated based on our knowledge of the identity of the injected module.</a:t>
            </a:r>
          </a:p>
          <a:p>
            <a:r>
              <a:rPr lang="en-US" baseline="0" dirty="0" smtClean="0"/>
              <a:t>We adapt the conventional metrics of accuracy and resolution for module-based design. Resolution is the number of modules with non-zero fault counts. Ideal resolution occurs when only one module has a non-zero count.</a:t>
            </a:r>
          </a:p>
          <a:p>
            <a:r>
              <a:rPr lang="en-US" baseline="0" dirty="0" smtClean="0"/>
              <a:t>A diagnosis result is accurate if the injected defective module has a non-zero fault count, and is deemed ideal accurate if the defective module has the highest candidate fault count.</a:t>
            </a:r>
            <a:endParaRPr lang="en-US" dirty="0" smtClean="0"/>
          </a:p>
          <a:p>
            <a:r>
              <a:rPr lang="en-US" dirty="0" smtClean="0"/>
              <a:t>Here, we see that for the c7552, L2B, and NCU circuits, that the TRAX fault model fully-covers any delay</a:t>
            </a:r>
            <a:r>
              <a:rPr lang="en-US" baseline="0" dirty="0" smtClean="0"/>
              <a:t> defect behavior, resulting in no empty or incorrect diagnosis results.</a:t>
            </a:r>
            <a:endParaRPr lang="en-US" dirty="0" smtClean="0"/>
          </a:p>
          <a:p>
            <a:r>
              <a:rPr lang="en-US" dirty="0" smtClean="0"/>
              <a:t>An alternate method of evaluating</a:t>
            </a:r>
            <a:r>
              <a:rPr lang="en-US" baseline="0" dirty="0" smtClean="0"/>
              <a:t> ideal accuracy of the diagnosis results is shown in the final row of the table. Here, instead of selecting the module with the largest count of candidate faults, we instead normalize the per-module fault counts  to the size of each module. This lends additional weight to smaller modules with a higher percentage of candidate faults, so they are not overshadowed by a large module with only a small percentage of candidate faults. This normalization approach did not improve diagnosis results except for c7552  where it showed a great improvement.</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Prompted by the observation of relatively high mean resolution values nearly equal to the number of modules, further fault simulation is performed where the TRAX fault module is slightly modified to disallow fault activation due to hazard values,</a:t>
            </a:r>
            <a:r>
              <a:rPr lang="en-US" baseline="0" dirty="0" smtClean="0"/>
              <a:t> with results shown here. Due to no-longer encompassing hazard activations, we expected to see an increase in empty and inaccurate diagnosis, and we did observe that. This small reduction in accuracy </a:t>
            </a:r>
            <a:r>
              <a:rPr lang="en-US" dirty="0" smtClean="0"/>
              <a:t>can be traded for an increase in the ideal accurate and ideal resolution diagnoses and an improvement of the mean resolution.</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previously mentioned, many</a:t>
            </a:r>
            <a:r>
              <a:rPr lang="en-US" baseline="0" dirty="0" smtClean="0"/>
              <a:t> of the analyzed circuits lack any pre-existing hierarchical structure, and are each partitioned into ten modules using graph-clustering software. Since this choice of 10 modules was relatively arbitrary, we performed an analysis to determine the sensitivity of dictionary characteristics to the number of module partitions. Repeated dictionary construction and diagnosis runs for the L2B circuit are shown here, for partitions between 5 and 30 modules.</a:t>
            </a:r>
          </a:p>
          <a:p>
            <a:endParaRPr lang="en-US" baseline="0" dirty="0" smtClean="0"/>
          </a:p>
          <a:p>
            <a:r>
              <a:rPr lang="en-US" dirty="0" smtClean="0"/>
              <a:t>As the number of</a:t>
            </a:r>
            <a:r>
              <a:rPr lang="en-US" baseline="0" dirty="0" smtClean="0"/>
              <a:t> </a:t>
            </a:r>
            <a:r>
              <a:rPr lang="en-US" dirty="0" smtClean="0"/>
              <a:t>modules used by clustering increases from 5 to 30, there is a slight downward trend in the percentage of ideal accurate diagnosis results, and an upward trend in the size of the fault dictionary.</a:t>
            </a:r>
          </a:p>
          <a:p>
            <a:endParaRPr lang="en-US" dirty="0" smtClean="0"/>
          </a:p>
          <a:p>
            <a:r>
              <a:rPr lang="en-US" dirty="0" smtClean="0"/>
              <a:t>(if</a:t>
            </a:r>
            <a:r>
              <a:rPr lang="en-US" baseline="0" dirty="0" smtClean="0"/>
              <a:t> time) </a:t>
            </a:r>
            <a:r>
              <a:rPr lang="en-US" dirty="0" smtClean="0"/>
              <a:t>While</a:t>
            </a:r>
            <a:r>
              <a:rPr lang="en-US" baseline="0" dirty="0" smtClean="0"/>
              <a:t> it might be tempting to conclude that a smaller number of modules  is better, there is a downside to that not captured in this plot. Essentially, a core or </a:t>
            </a:r>
            <a:r>
              <a:rPr lang="en-US" baseline="0" dirty="0" err="1" smtClean="0"/>
              <a:t>uncore</a:t>
            </a:r>
            <a:r>
              <a:rPr lang="en-US" baseline="0" dirty="0" smtClean="0"/>
              <a:t> divided into few modules has little robustness against further failures, because the recovery options may have already been utilized, such as swapping-in a spare copy of the module.</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consequences of an imperfect system vary by application. Consumer devices are typically relatively inexpensive, tolerant of downtime, and easily replaced; The primary consequence of failure is the replacement cost to the manufacturer (if the device is still under warranty) or to the consumer.</a:t>
            </a:r>
          </a:p>
          <a:p>
            <a:endParaRPr lang="en-US" baseline="0" dirty="0" smtClean="0"/>
          </a:p>
          <a:p>
            <a:r>
              <a:rPr lang="en-US" baseline="0" dirty="0" smtClean="0"/>
              <a:t>However, recent trends like the increasing emergence of life- and safety-critical systems absolutely require robustness. Here, downtime is very problematic, and timely replacement is difficult or impossible. Nobody wants to have to do a firmware update on your pacemaker or self-driving car.</a:t>
            </a:r>
          </a:p>
        </p:txBody>
      </p:sp>
      <p:sp>
        <p:nvSpPr>
          <p:cNvPr id="4" name="Slide Number Placeholder 3"/>
          <p:cNvSpPr>
            <a:spLocks noGrp="1"/>
          </p:cNvSpPr>
          <p:nvPr>
            <p:ph type="sldNum" sz="quarter" idx="10"/>
          </p:nvPr>
        </p:nvSpPr>
        <p:spPr/>
        <p:txBody>
          <a:bodyPr/>
          <a:lstStyle/>
          <a:p>
            <a:fld id="{4280F37C-47E3-44B6-9AB6-ECF26D57E140}"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80F37C-47E3-44B6-9AB6-ECF26D57E140}"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 </a:t>
            </a:r>
            <a:r>
              <a:rPr lang="en-US" dirty="0" smtClean="0"/>
              <a:t>Originally TRAX was designed to target</a:t>
            </a:r>
            <a:r>
              <a:rPr lang="en-US" baseline="0" dirty="0" smtClean="0"/>
              <a:t> the uncertain delay exhibited by a single delay defect.</a:t>
            </a:r>
          </a:p>
          <a:p>
            <a:r>
              <a:rPr lang="en-US" baseline="0" dirty="0" smtClean="0"/>
              <a:t>= However, it is likely that more than one defect will be present, due to the very nature of the these targeted defect types.</a:t>
            </a:r>
          </a:p>
          <a:p>
            <a:r>
              <a:rPr lang="en-US" baseline="0" dirty="0" smtClean="0"/>
              <a:t>For example, NBTI gradually affects PMOS transistors throughout the circuit over time, depending on their usage. Early-life failures caused by defects from fabrication variation are likely to occur in clusters based on that variation, leading again to a circuit afflicted by more than one defect.</a:t>
            </a:r>
            <a:endParaRPr lang="en-US" dirty="0" smtClean="0"/>
          </a:p>
          <a:p>
            <a:r>
              <a:rPr lang="en-US" dirty="0" smtClean="0"/>
              <a:t>= We want to evaluate how well the</a:t>
            </a:r>
            <a:r>
              <a:rPr lang="en-US" baseline="0" dirty="0" smtClean="0"/>
              <a:t> TRAX on-chip diagnosis process works when facing multiple injected defects.</a:t>
            </a:r>
          </a:p>
          <a:p>
            <a:r>
              <a:rPr lang="en-US" baseline="0" dirty="0" smtClean="0"/>
              <a:t>= As part of this, we want to </a:t>
            </a:r>
            <a:r>
              <a:rPr lang="en-US" dirty="0" smtClean="0"/>
              <a:t>provide a more realistic defect</a:t>
            </a:r>
            <a:r>
              <a:rPr lang="en-US" baseline="0" dirty="0" smtClean="0"/>
              <a:t> site selection to try and emulate more-realistic situations.</a:t>
            </a:r>
          </a:p>
          <a:p>
            <a:r>
              <a:rPr lang="en-US" baseline="0" dirty="0" smtClean="0"/>
              <a:t>= In this section, we perform a series of multiple defect injection experiments. We’ll discuss how to provide for a realistic selection of defect sites, how the evaluation of diagnosis results changes when multiple modules are defective, and show results from the diagnosis experiments.</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Early-life failures such as gate oxide defects are caused by fabrication defects due to natural variation in the IC fabrication process. If process variation creates a gate oxide defect at a particular location, we are likely to find other such defects in close proximity.</a:t>
            </a:r>
          </a:p>
          <a:p>
            <a:endParaRPr lang="en-US" dirty="0" smtClean="0"/>
          </a:p>
          <a:p>
            <a:r>
              <a:rPr lang="en-US" dirty="0" smtClean="0"/>
              <a:t>We used a commercial place-and-route tool with each circuit to estimate the approximate coordinate positions of each gate within the design placement. An example placement for benchmark circuit c7552 is shown here.</a:t>
            </a:r>
          </a:p>
          <a:p>
            <a:endParaRPr lang="en-US" dirty="0" smtClean="0"/>
          </a:p>
          <a:p>
            <a:r>
              <a:rPr lang="en-US" dirty="0" smtClean="0"/>
              <a:t>To</a:t>
            </a:r>
            <a:r>
              <a:rPr lang="en-US" baseline="0" dirty="0" smtClean="0"/>
              <a:t> perform a locality-based multiple defect injection experiment, we select a random gate and fault polarity (either STR or STF), then we select its k nearest neighbors, and inject the corresponding TRAX delays. We then diagnose the circuit response from gate-level simulation.</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43</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 mentioned, NBTI</a:t>
            </a:r>
            <a:r>
              <a:rPr lang="en-US" baseline="0" dirty="0" smtClean="0"/>
              <a:t> damages PMOS transistors based on how often they are turned on. To try and estimate the damage of the PMOS transistors in each circuit, we instrumented the GPU fault simulator to track how often each PMOS transistor is turned on, while we apply 100,000 random test vectors. The plot here is a histogram showing the distribution of PMOS transistor on-time for the L2B circuit. We see that many of the transistors, well over half, are turned on about 50% of the time, which seems quite reasonable when exercised by a random test set. </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chose 70% on-time as our NBTI damage threshold, and select k damaged transistors and inject the corresponding TRAX delays. We then diagnose the circuit response from gate-level simulation.</a:t>
            </a:r>
            <a:endParaRPr lang="en-US" dirty="0" smtClean="0"/>
          </a:p>
        </p:txBody>
      </p:sp>
      <p:sp>
        <p:nvSpPr>
          <p:cNvPr id="4" name="Slide Number Placeholder 3"/>
          <p:cNvSpPr>
            <a:spLocks noGrp="1"/>
          </p:cNvSpPr>
          <p:nvPr>
            <p:ph type="sldNum" sz="quarter" idx="10"/>
          </p:nvPr>
        </p:nvSpPr>
        <p:spPr/>
        <p:txBody>
          <a:bodyPr/>
          <a:lstStyle/>
          <a:p>
            <a:fld id="{4280F37C-47E3-44B6-9AB6-ECF26D57E140}" type="slidenum">
              <a:rPr lang="en-US" smtClean="0"/>
              <a:pPr/>
              <a:t>44</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a:t>
            </a:r>
            <a:r>
              <a:rPr lang="en-US" baseline="0" dirty="0" smtClean="0"/>
              <a:t> mentioned before, the on-chip diagnosis process has two phases. First, we use the fault dictionary with the list of failing tests to filter out any modeled faults that are not compatible with the observed test failures. Then we analyze each of these candidate faults to determine which module it belongs to, and build up a count of compatible faults for each module.</a:t>
            </a:r>
          </a:p>
          <a:p>
            <a:endParaRPr lang="en-US" baseline="0" dirty="0" smtClean="0"/>
          </a:p>
          <a:p>
            <a:r>
              <a:rPr lang="en-US" baseline="0" dirty="0" smtClean="0"/>
              <a:t>To evaluate the quality of the diagnosis results, we analyze the set of per-module fault counts. When there is only a single injected defect there is only a single defective module we are trying to find. If that defective module has a non-zero candidate fault count, we deem the diagnosis result as Accurate. If the defective module has the highest fault count (or is tied for the highest  count), we deem that ideal-accurate.</a:t>
            </a:r>
          </a:p>
          <a:p>
            <a:endParaRPr lang="en-US" baseline="0" dirty="0" smtClean="0"/>
          </a:p>
          <a:p>
            <a:r>
              <a:rPr lang="en-US" baseline="0" dirty="0" smtClean="0"/>
              <a:t>Things change a bit when there are multiple injected defects, and possibly multiple defective modules. An accurate diagnosis is one where all defective modules have a non-zero candidate fault count. Ideal accuracy occurs when all defective modules have counts great than or equal to the largest non-defective module count. This one is a bit confusing and we’ll explain more on the next slide.</a:t>
            </a:r>
          </a:p>
          <a:p>
            <a:endParaRPr lang="en-US" baseline="0" dirty="0" smtClean="0"/>
          </a:p>
          <a:p>
            <a:r>
              <a:rPr lang="en-US" dirty="0" smtClean="0"/>
              <a:t>For</a:t>
            </a:r>
            <a:r>
              <a:rPr lang="en-US" baseline="0" dirty="0" smtClean="0"/>
              <a:t> the multiple defect case, we also added a new metric called Partial-Accuracy. This is how we can try to evaluate the situation where some but not all of the defective modules have a non-zero fault count. For example, if there are five defective modules and only three of five have non-zero fault counts, we call that 60% partial accuracy. We’ll work through a couple examples next.</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45</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 are two examples</a:t>
            </a:r>
            <a:r>
              <a:rPr lang="en-US" baseline="0" dirty="0" smtClean="0"/>
              <a:t> </a:t>
            </a:r>
            <a:r>
              <a:rPr lang="en-US" dirty="0" smtClean="0"/>
              <a:t>of how diagnosis result evaluation changes</a:t>
            </a:r>
            <a:r>
              <a:rPr lang="en-US" baseline="0" dirty="0" smtClean="0"/>
              <a:t> with multiple defective modules.</a:t>
            </a:r>
          </a:p>
          <a:p>
            <a:endParaRPr lang="en-US" baseline="0" dirty="0" smtClean="0"/>
          </a:p>
          <a:p>
            <a:r>
              <a:rPr lang="en-US" baseline="0" dirty="0" smtClean="0"/>
              <a:t>In the upper example, there are two defective modules highlighted in red, and five modules with non-zero fault counts.</a:t>
            </a:r>
          </a:p>
          <a:p>
            <a:endParaRPr lang="en-US" baseline="0" dirty="0" smtClean="0"/>
          </a:p>
          <a:p>
            <a:r>
              <a:rPr lang="en-US" baseline="0" dirty="0" smtClean="0"/>
              <a:t>For the lower example, there are four defective modules, and six modules with non-zero fault counts.</a:t>
            </a:r>
          </a:p>
          <a:p>
            <a:endParaRPr lang="en-US" baseline="0" dirty="0" smtClean="0"/>
          </a:p>
          <a:p>
            <a:r>
              <a:rPr lang="en-US" baseline="0" dirty="0" smtClean="0"/>
              <a:t>The modules in each example are sorted top-to-bottom based on their count of candidate faults.</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46</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first step is to determine the “</a:t>
            </a:r>
            <a:r>
              <a:rPr lang="en-US" dirty="0" smtClean="0">
                <a:solidFill>
                  <a:schemeClr val="accent6">
                    <a:lumMod val="50000"/>
                  </a:schemeClr>
                </a:solidFill>
              </a:rPr>
              <a:t>largest non-defective module count” for each diagnosis result. For the upper example, this would be the count eleven, and the lower example is count 6. We draw a dashed line under the largest non-defective module count</a:t>
            </a:r>
            <a:r>
              <a:rPr lang="en-US" baseline="0" dirty="0" smtClean="0">
                <a:solidFill>
                  <a:schemeClr val="accent6">
                    <a:lumMod val="50000"/>
                  </a:schemeClr>
                </a:solidFill>
              </a:rPr>
              <a:t> to indicate the boundary for ideal accuracy.</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47</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 the upper example, both defective modules have non-zero</a:t>
            </a:r>
            <a:r>
              <a:rPr lang="en-US" baseline="0" dirty="0" smtClean="0"/>
              <a:t> fault counts, so the diagnosis is deemed Accurate (equivalent to 100% partial accurate). However, since one of the defective modules is ranked lower than a non-defective module, it is not ideal accurate.</a:t>
            </a:r>
          </a:p>
          <a:p>
            <a:endParaRPr lang="en-US" baseline="0" dirty="0" smtClean="0"/>
          </a:p>
          <a:p>
            <a:r>
              <a:rPr lang="en-US" baseline="0" dirty="0" smtClean="0"/>
              <a:t>The lower example has a defective module, M4 at the bottom, with zero candidate faults, meaning that this diagnosis is not deemed accurate, and is therefore also not ideal accurate. Here, the partial accuracy measure has some utility to show us how many defective modules were properly called-out as defective. Here, three of four defective modules have non-zero fault counts, so the partial accuracy is 75%.</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48</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Twelve groups of defect injection experiments are performed for each of</a:t>
            </a:r>
            <a:r>
              <a:rPr lang="en-US" baseline="0" dirty="0" smtClean="0"/>
              <a:t> t</a:t>
            </a:r>
            <a:r>
              <a:rPr lang="en-US" dirty="0" smtClean="0"/>
              <a:t>he</a:t>
            </a:r>
            <a:r>
              <a:rPr lang="en-US" baseline="0" dirty="0" smtClean="0"/>
              <a:t> three </a:t>
            </a:r>
            <a:r>
              <a:rPr lang="en-US" dirty="0" smtClean="0"/>
              <a:t>circuits analyzed, with 1,000 defect injections for each group. Results from L2B</a:t>
            </a:r>
            <a:r>
              <a:rPr lang="en-US" baseline="0" dirty="0" smtClean="0"/>
              <a:t> are shown here. The 12 experiment groups are divided into four groups each for random-based, locality-based, and usage-based defect injections. For each of these three groups, experiments are run with 2, 5, 10, and 20 injected defects.</a:t>
            </a:r>
          </a:p>
          <a:p>
            <a:endParaRPr lang="en-US" baseline="0" dirty="0" smtClean="0"/>
          </a:p>
          <a:p>
            <a:r>
              <a:rPr lang="en-US" dirty="0" smtClean="0"/>
              <a:t>The first two rows are the percent accurate (%A) and percent ideal accurate (%IA), followed by the partial accuracy histogram, which is shaded to highlight the larger bins, with</a:t>
            </a:r>
          </a:p>
          <a:p>
            <a:r>
              <a:rPr lang="en-US" dirty="0" smtClean="0"/>
              <a:t>darker background color indicating a higher percentage of diagnosis results. Below the partial accuracy histogram is a small plot showing the distribution of the</a:t>
            </a:r>
          </a:p>
          <a:p>
            <a:r>
              <a:rPr lang="en-US" dirty="0" smtClean="0"/>
              <a:t>number of defective modules.</a:t>
            </a:r>
          </a:p>
          <a:p>
            <a:endParaRPr lang="en-US" dirty="0" smtClean="0"/>
          </a:p>
          <a:p>
            <a:r>
              <a:rPr lang="en-US" dirty="0" smtClean="0"/>
              <a:t>TODO</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49</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Conservative design – Too expensive</a:t>
            </a:r>
          </a:p>
          <a:p>
            <a:r>
              <a:rPr lang="en-US" dirty="0" smtClean="0"/>
              <a:t>Aggressive design + test – Terrible yield</a:t>
            </a:r>
          </a:p>
          <a:p>
            <a:r>
              <a:rPr lang="en-US" dirty="0" smtClean="0"/>
              <a:t>Triple modular redundancy / duplicate with compare – Too much area/power</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Other approaches to the problem of robust computing include conservative design techniques that use speed </a:t>
            </a:r>
            <a:r>
              <a:rPr lang="en-US" baseline="0" dirty="0" err="1" smtClean="0"/>
              <a:t>guardbanding</a:t>
            </a:r>
            <a:r>
              <a:rPr lang="en-US" baseline="0" dirty="0" smtClean="0"/>
              <a:t>, designing for the best-case and using test to cherry-pick devices that actually work, and traditional fault tolerance techniques such as triple-module-redundancy. However </a:t>
            </a:r>
            <a:r>
              <a:rPr lang="en-US" b="0" i="0" baseline="0" dirty="0" smtClean="0">
                <a:solidFill>
                  <a:srgbClr val="FF0000"/>
                </a:solidFill>
              </a:rPr>
              <a:t>all of these techniques are too expensive in terms of area or power consumption, or may not be applicable to both aging as well as early-life failures.</a:t>
            </a:r>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280F37C-47E3-44B6-9AB6-ECF26D57E140}"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50</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51</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80F37C-47E3-44B6-9AB6-ECF26D57E140}" type="slidenum">
              <a:rPr lang="en-US" smtClean="0"/>
              <a:pPr/>
              <a:t>52</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To conclude, computers</a:t>
            </a:r>
            <a:r>
              <a:rPr lang="en-US" baseline="0" dirty="0" smtClean="0"/>
              <a:t> are fantastic devices, we are so fortunate to be able to use them in our work, and to use them to make the world a better place.</a:t>
            </a:r>
          </a:p>
          <a:p>
            <a:endParaRPr lang="en-US" baseline="0" dirty="0" smtClean="0"/>
          </a:p>
          <a:p>
            <a:r>
              <a:rPr lang="en-US" baseline="0" dirty="0" smtClean="0"/>
              <a:t>Nowadays we’re all constantly surrounded by dozens and hundreds of computers and chips; It’s easy to forget about how cool it all is, to forget about the magic that we get to play with. </a:t>
            </a:r>
          </a:p>
          <a:p>
            <a:endParaRPr lang="en-US" baseline="0" dirty="0" smtClean="0"/>
          </a:p>
          <a:p>
            <a:r>
              <a:rPr lang="en-US" baseline="0" dirty="0" smtClean="0"/>
              <a:t>I want to end with two quotes that have stuck with me, from, or all places, two random people on twitter.</a:t>
            </a:r>
          </a:p>
          <a:p>
            <a:endParaRPr lang="en-US" baseline="0" dirty="0" smtClean="0"/>
          </a:p>
          <a:p>
            <a:r>
              <a:rPr lang="en-US" baseline="0" dirty="0" smtClean="0"/>
              <a:t>It really seems to be a process worthy of </a:t>
            </a:r>
            <a:r>
              <a:rPr lang="en-US" baseline="0" dirty="0" err="1" smtClean="0"/>
              <a:t>frankenstein</a:t>
            </a:r>
            <a:r>
              <a:rPr lang="en-US" baseline="0" dirty="0" smtClean="0"/>
              <a:t> himself: We take plain old sand, one of the most common and boring materials on the planet, then purify it to its elemental form. </a:t>
            </a:r>
            <a:r>
              <a:rPr lang="en-US" b="0" baseline="0" dirty="0" smtClean="0"/>
              <a:t>We</a:t>
            </a:r>
            <a:r>
              <a:rPr lang="en-US" baseline="0" dirty="0" smtClean="0"/>
              <a:t> pattern it not with ancient runes but with modern sigils, bombard it with trace impurities, and finally imbue it with lighting. How cool is that.</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53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80F37C-47E3-44B6-9AB6-ECF26D57E140}" type="slidenum">
              <a:rPr lang="en-US" smtClean="0"/>
              <a:pPr/>
              <a:t>54</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80F37C-47E3-44B6-9AB6-ECF26D57E140}" type="slidenum">
              <a:rPr lang="en-US" smtClean="0"/>
              <a:pPr/>
              <a:t>55</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4280F37C-47E3-44B6-9AB6-ECF26D57E140}" type="slidenum">
              <a:rPr lang="en-US" smtClean="0"/>
              <a:pPr/>
              <a:t>56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work has the overall goal being to ensure system robustness through on-chip test and diagnosis.</a:t>
            </a:r>
            <a:r>
              <a:rPr lang="en-US" b="1" baseline="0" dirty="0" smtClean="0"/>
              <a:t> </a:t>
            </a:r>
            <a:r>
              <a:rPr lang="en-US" b="0" baseline="0" dirty="0" smtClean="0"/>
              <a:t>The</a:t>
            </a:r>
            <a:r>
              <a:rPr lang="en-US" baseline="0" dirty="0" smtClean="0"/>
              <a:t> approach consists of three phases. The first phase is to run a periodic self-test of the system throughout its lifetime to find failures or pending failures, based on CASP self-test. The second phase uses the results of the these self-tests to localize the failure within the chip, allowing the system to take an appropriate action in the third phase, such as to repair, replace, or avoid the faulty circuitry.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this work, we are focusing on the second task, the localization, or diagnosis of any detected or impending failures.</a:t>
            </a:r>
          </a:p>
        </p:txBody>
      </p:sp>
      <p:sp>
        <p:nvSpPr>
          <p:cNvPr id="4" name="Slide Number Placeholder 3"/>
          <p:cNvSpPr>
            <a:spLocks noGrp="1"/>
          </p:cNvSpPr>
          <p:nvPr>
            <p:ph type="sldNum" sz="quarter" idx="10"/>
          </p:nvPr>
        </p:nvSpPr>
        <p:spPr/>
        <p:txBody>
          <a:bodyPr/>
          <a:lstStyle/>
          <a:p>
            <a:fld id="{4280F37C-47E3-44B6-9AB6-ECF26D57E140}"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TODO update</a:t>
            </a:r>
          </a:p>
          <a:p>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the top-level view of the</a:t>
            </a:r>
            <a:r>
              <a:rPr lang="en-US" baseline="0" dirty="0" smtClean="0"/>
              <a:t> overall approach. In the upper-left we have a system on chip with many cores and </a:t>
            </a:r>
            <a:r>
              <a:rPr lang="en-US" baseline="0" dirty="0" err="1" smtClean="0"/>
              <a:t>uncores</a:t>
            </a:r>
            <a:r>
              <a:rPr lang="en-US" baseline="0" dirty="0" smtClean="0"/>
              <a:t>. In advance, shown along the top, each core or </a:t>
            </a:r>
            <a:r>
              <a:rPr lang="en-US" baseline="0" dirty="0" err="1" smtClean="0"/>
              <a:t>uncore</a:t>
            </a:r>
            <a:r>
              <a:rPr lang="en-US" baseline="0" dirty="0" smtClean="0"/>
              <a:t> is analyzed and goes through automated test pattern generation. We use those test patterns with the </a:t>
            </a:r>
            <a:r>
              <a:rPr lang="en-US" baseline="0" dirty="0" err="1" smtClean="0"/>
              <a:t>netlist</a:t>
            </a:r>
            <a:r>
              <a:rPr lang="en-US" baseline="0" dirty="0" smtClean="0"/>
              <a:t> to build and compact a fault dictionary that targets these early-life and wear-out failures.  The test and diagnosis data is stored off-chip, in flash, on disk, or in DRAM, until it’s needed for test and diagnosis.</a:t>
            </a:r>
          </a:p>
          <a:p>
            <a:endParaRPr lang="en-US" baseline="0" dirty="0" smtClean="0"/>
          </a:p>
          <a:p>
            <a:r>
              <a:rPr lang="en-US" baseline="0" dirty="0" smtClean="0"/>
              <a:t>At runtime, the test controller (which isn’t shown here) periodically selects cores and </a:t>
            </a:r>
            <a:r>
              <a:rPr lang="en-US" baseline="0" dirty="0" err="1" smtClean="0"/>
              <a:t>uncores</a:t>
            </a:r>
            <a:r>
              <a:rPr lang="en-US" baseline="0" dirty="0" smtClean="0"/>
              <a:t> to undergo test. The core or </a:t>
            </a:r>
            <a:r>
              <a:rPr lang="en-US" baseline="0" dirty="0" err="1" smtClean="0"/>
              <a:t>uncore</a:t>
            </a:r>
            <a:r>
              <a:rPr lang="en-US" baseline="0" dirty="0" smtClean="0"/>
              <a:t> is taken off-line, and test patterns are loaded from off-chip and applied using the existing test hardware such as scan chains, resulting in a series of pass/fail test responses . If any test failures are detected, on-chip diagnosis is used to analyze the failing test responses using the stored fault dictionary data, to determine the most likely location of any failures within the core or </a:t>
            </a:r>
            <a:r>
              <a:rPr lang="en-US" baseline="0" dirty="0" err="1" smtClean="0"/>
              <a:t>uncore</a:t>
            </a:r>
            <a:r>
              <a:rPr lang="en-US" baseline="0" dirty="0" smtClean="0"/>
              <a:t>. Once diagnosis has been performed, the results are passed to the operating system to enable it to take corrective action, such as to repair, replace, or avoid the affected module.</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brings us to the end of the motivation section and into the first section of new work. In this section, we’ll introduce the new</a:t>
            </a:r>
            <a:r>
              <a:rPr lang="en-US" baseline="0" dirty="0" smtClean="0"/>
              <a:t> Transition-X fault model (TRAX, for short), discuss how we can accelerate TRAX fault simulation, and present a few experiments to validate both the TRAX model and the fault simulation acceleration.</a:t>
            </a:r>
            <a:endParaRPr lang="en-US" dirty="0"/>
          </a:p>
        </p:txBody>
      </p:sp>
      <p:sp>
        <p:nvSpPr>
          <p:cNvPr id="4" name="Slide Number Placeholder 3"/>
          <p:cNvSpPr>
            <a:spLocks noGrp="1"/>
          </p:cNvSpPr>
          <p:nvPr>
            <p:ph type="sldNum" sz="quarter" idx="10"/>
          </p:nvPr>
        </p:nvSpPr>
        <p:spPr/>
        <p:txBody>
          <a:bodyPr/>
          <a:lstStyle/>
          <a:p>
            <a:fld id="{4280F37C-47E3-44B6-9AB6-ECF26D57E140}"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smtClean="0"/>
            </a:lvl1pPr>
          </a:lstStyle>
          <a:p>
            <a:fld id="{7D785460-1E61-594D-8D9E-76826D68210D}" type="slidenum">
              <a:rPr lang="en-US" smtClean="0"/>
              <a:pPr/>
              <a:t>‹#›</a:t>
            </a:fld>
            <a:endParaRPr lang="en-US"/>
          </a:p>
        </p:txBody>
      </p:sp>
      <p:pic>
        <p:nvPicPr>
          <p:cNvPr id="6" name="Picture 20" descr="ecelogo1"/>
          <p:cNvPicPr>
            <a:picLocks noChangeAspect="1" noChangeArrowheads="1"/>
          </p:cNvPicPr>
          <p:nvPr userDrawn="1"/>
        </p:nvPicPr>
        <p:blipFill>
          <a:blip r:embed="rId2" cstate="print"/>
          <a:srcRect/>
          <a:stretch>
            <a:fillRect/>
          </a:stretch>
        </p:blipFill>
        <p:spPr bwMode="auto">
          <a:xfrm>
            <a:off x="1295400" y="6019800"/>
            <a:ext cx="2650038" cy="609600"/>
          </a:xfrm>
          <a:prstGeom prst="rect">
            <a:avLst/>
          </a:prstGeom>
          <a:noFill/>
        </p:spPr>
      </p:pic>
      <p:pic>
        <p:nvPicPr>
          <p:cNvPr id="7" name="Picture 4" descr="ACTL_logo.png"/>
          <p:cNvPicPr>
            <a:picLocks noChangeAspect="1"/>
          </p:cNvPicPr>
          <p:nvPr userDrawn="1"/>
        </p:nvPicPr>
        <p:blipFill>
          <a:blip r:embed="rId3" cstate="print"/>
          <a:srcRect/>
          <a:stretch>
            <a:fillRect/>
          </a:stretch>
        </p:blipFill>
        <p:spPr bwMode="auto">
          <a:xfrm>
            <a:off x="152400" y="5654713"/>
            <a:ext cx="990600" cy="1020152"/>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7D785460-1E61-594D-8D9E-76826D68210D}"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7D785460-1E61-594D-8D9E-76826D68210D}"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smtClean="0"/>
            </a:lvl1pPr>
          </a:lstStyle>
          <a:p>
            <a:fld id="{7D785460-1E61-594D-8D9E-76826D68210D}"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smtClean="0"/>
            </a:lvl1pPr>
          </a:lstStyle>
          <a:p>
            <a:fld id="{7D785460-1E61-594D-8D9E-76826D68210D}"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smtClean="0"/>
            </a:lvl1pPr>
          </a:lstStyle>
          <a:p>
            <a:fld id="{7D785460-1E61-594D-8D9E-76826D68210D}"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smtClean="0"/>
            </a:lvl1pPr>
          </a:lstStyle>
          <a:p>
            <a:fld id="{7D785460-1E61-594D-8D9E-76826D68210D}"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smtClean="0"/>
            </a:lvl1pPr>
          </a:lstStyle>
          <a:p>
            <a:fld id="{7D785460-1E61-594D-8D9E-76826D68210D}"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smtClean="0"/>
            </a:lvl1pPr>
          </a:lstStyle>
          <a:p>
            <a:fld id="{7D785460-1E61-594D-8D9E-76826D68210D}"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7D785460-1E61-594D-8D9E-76826D68210D}"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smtClean="0"/>
            </a:lvl1pPr>
          </a:lstStyle>
          <a:p>
            <a:fld id="{7D785460-1E61-594D-8D9E-76826D68210D}"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8305800" y="6400800"/>
            <a:ext cx="685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800">
                <a:latin typeface="Charter Roman"/>
              </a:defRPr>
            </a:lvl1pPr>
          </a:lstStyle>
          <a:p>
            <a:fld id="{7D785460-1E61-594D-8D9E-76826D68210D}" type="slidenum">
              <a:rPr lang="en-US" smtClean="0"/>
              <a:pPr/>
              <a:t>‹#›</a:t>
            </a:fld>
            <a:endParaRPr lang="en-US" dirty="0"/>
          </a:p>
        </p:txBody>
      </p:sp>
      <p:sp>
        <p:nvSpPr>
          <p:cNvPr id="1026" name="Rectangle 2"/>
          <p:cNvSpPr>
            <a:spLocks noGrp="1" noChangeArrowheads="1"/>
          </p:cNvSpPr>
          <p:nvPr>
            <p:ph type="title"/>
          </p:nvPr>
        </p:nvSpPr>
        <p:spPr bwMode="auto">
          <a:xfrm>
            <a:off x="685800" y="304800"/>
            <a:ext cx="77724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dirty="0"/>
          </a:p>
        </p:txBody>
      </p:sp>
      <p:sp>
        <p:nvSpPr>
          <p:cNvPr id="1027" name="Rectangle 3"/>
          <p:cNvSpPr>
            <a:spLocks noGrp="1" noChangeArrowheads="1"/>
          </p:cNvSpPr>
          <p:nvPr>
            <p:ph type="body" idx="1"/>
          </p:nvPr>
        </p:nvSpPr>
        <p:spPr bwMode="auto">
          <a:xfrm>
            <a:off x="685800" y="1447800"/>
            <a:ext cx="7772400" cy="4800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32" name="Rectangle 8"/>
          <p:cNvSpPr>
            <a:spLocks noChangeArrowheads="1"/>
          </p:cNvSpPr>
          <p:nvPr/>
        </p:nvSpPr>
        <p:spPr bwMode="auto">
          <a:xfrm>
            <a:off x="0" y="0"/>
            <a:ext cx="9144000" cy="228600"/>
          </a:xfrm>
          <a:prstGeom prst="rect">
            <a:avLst/>
          </a:prstGeom>
          <a:solidFill>
            <a:srgbClr val="990000"/>
          </a:solidFill>
          <a:ln w="9525">
            <a:noFill/>
            <a:miter lim="800000"/>
            <a:headEnd/>
            <a:tailEnd/>
          </a:ln>
          <a:effectLst/>
        </p:spPr>
        <p:txBody>
          <a:bodyPr wrap="none" anchor="ctr">
            <a:prstTxWarp prst="textNoShape">
              <a:avLst/>
            </a:prstTxWarp>
          </a:bodyPr>
          <a:lstStyle/>
          <a:p>
            <a:pPr algn="ctr"/>
            <a:endParaRPr lang="en-US" dirty="0">
              <a:latin typeface="Charter Roman"/>
            </a:endParaRPr>
          </a:p>
        </p:txBody>
      </p:sp>
      <p:pic>
        <p:nvPicPr>
          <p:cNvPr id="1043" name="Picture 19" descr="CMwrdmrkRED"/>
          <p:cNvPicPr>
            <a:picLocks noChangeAspect="1" noChangeArrowheads="1"/>
          </p:cNvPicPr>
          <p:nvPr/>
        </p:nvPicPr>
        <p:blipFill>
          <a:blip r:embed="rId13" cstate="print"/>
          <a:srcRect/>
          <a:stretch>
            <a:fillRect/>
          </a:stretch>
        </p:blipFill>
        <p:spPr bwMode="auto">
          <a:xfrm>
            <a:off x="7300913" y="26988"/>
            <a:ext cx="1157287" cy="177800"/>
          </a:xfrm>
          <a:prstGeom prst="rect">
            <a:avLst/>
          </a:prstGeom>
          <a:noFill/>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eaLnBrk="1" fontAlgn="base" hangingPunct="1">
        <a:spcBef>
          <a:spcPct val="0"/>
        </a:spcBef>
        <a:spcAft>
          <a:spcPct val="0"/>
        </a:spcAft>
        <a:defRPr sz="4000" b="1">
          <a:solidFill>
            <a:schemeClr val="tx2"/>
          </a:solidFill>
          <a:latin typeface="Charter Roman"/>
          <a:ea typeface="+mj-ea"/>
          <a:cs typeface="+mj-cs"/>
        </a:defRPr>
      </a:lvl1pPr>
      <a:lvl2pPr algn="ctr" rtl="0" eaLnBrk="1" fontAlgn="base" hangingPunct="1">
        <a:spcBef>
          <a:spcPct val="0"/>
        </a:spcBef>
        <a:spcAft>
          <a:spcPct val="0"/>
        </a:spcAft>
        <a:defRPr sz="4000" b="1">
          <a:solidFill>
            <a:schemeClr val="tx2"/>
          </a:solidFill>
          <a:latin typeface="Arial" charset="0"/>
        </a:defRPr>
      </a:lvl2pPr>
      <a:lvl3pPr algn="ctr" rtl="0" eaLnBrk="1" fontAlgn="base" hangingPunct="1">
        <a:spcBef>
          <a:spcPct val="0"/>
        </a:spcBef>
        <a:spcAft>
          <a:spcPct val="0"/>
        </a:spcAft>
        <a:defRPr sz="4000" b="1">
          <a:solidFill>
            <a:schemeClr val="tx2"/>
          </a:solidFill>
          <a:latin typeface="Arial" charset="0"/>
        </a:defRPr>
      </a:lvl3pPr>
      <a:lvl4pPr algn="ctr" rtl="0" eaLnBrk="1" fontAlgn="base" hangingPunct="1">
        <a:spcBef>
          <a:spcPct val="0"/>
        </a:spcBef>
        <a:spcAft>
          <a:spcPct val="0"/>
        </a:spcAft>
        <a:defRPr sz="4000" b="1">
          <a:solidFill>
            <a:schemeClr val="tx2"/>
          </a:solidFill>
          <a:latin typeface="Arial" charset="0"/>
        </a:defRPr>
      </a:lvl4pPr>
      <a:lvl5pPr algn="ctr" rtl="0" eaLnBrk="1" fontAlgn="base" hangingPunct="1">
        <a:spcBef>
          <a:spcPct val="0"/>
        </a:spcBef>
        <a:spcAft>
          <a:spcPct val="0"/>
        </a:spcAft>
        <a:defRPr sz="4000" b="1">
          <a:solidFill>
            <a:schemeClr val="tx2"/>
          </a:solidFill>
          <a:latin typeface="Arial" charset="0"/>
        </a:defRPr>
      </a:lvl5pPr>
      <a:lvl6pPr marL="457200" algn="ctr" rtl="0" eaLnBrk="1" fontAlgn="base" hangingPunct="1">
        <a:spcBef>
          <a:spcPct val="0"/>
        </a:spcBef>
        <a:spcAft>
          <a:spcPct val="0"/>
        </a:spcAft>
        <a:defRPr sz="4000" b="1">
          <a:solidFill>
            <a:schemeClr val="tx2"/>
          </a:solidFill>
          <a:latin typeface="Arial" charset="0"/>
        </a:defRPr>
      </a:lvl6pPr>
      <a:lvl7pPr marL="914400" algn="ctr" rtl="0" eaLnBrk="1" fontAlgn="base" hangingPunct="1">
        <a:spcBef>
          <a:spcPct val="0"/>
        </a:spcBef>
        <a:spcAft>
          <a:spcPct val="0"/>
        </a:spcAft>
        <a:defRPr sz="4000" b="1">
          <a:solidFill>
            <a:schemeClr val="tx2"/>
          </a:solidFill>
          <a:latin typeface="Arial" charset="0"/>
        </a:defRPr>
      </a:lvl7pPr>
      <a:lvl8pPr marL="1371600" algn="ctr" rtl="0" eaLnBrk="1" fontAlgn="base" hangingPunct="1">
        <a:spcBef>
          <a:spcPct val="0"/>
        </a:spcBef>
        <a:spcAft>
          <a:spcPct val="0"/>
        </a:spcAft>
        <a:defRPr sz="4000" b="1">
          <a:solidFill>
            <a:schemeClr val="tx2"/>
          </a:solidFill>
          <a:latin typeface="Arial" charset="0"/>
        </a:defRPr>
      </a:lvl8pPr>
      <a:lvl9pPr marL="1828800" algn="ctr" rtl="0" eaLnBrk="1" fontAlgn="base" hangingPunct="1">
        <a:spcBef>
          <a:spcPct val="0"/>
        </a:spcBef>
        <a:spcAft>
          <a:spcPct val="0"/>
        </a:spcAft>
        <a:defRPr sz="4000" b="1">
          <a:solidFill>
            <a:schemeClr val="tx2"/>
          </a:solidFill>
          <a:latin typeface="Arial" charset="0"/>
        </a:defRPr>
      </a:lvl9pPr>
    </p:titleStyle>
    <p:bodyStyle>
      <a:lvl1pPr marL="342900" indent="-342900" algn="l" rtl="0" eaLnBrk="1" fontAlgn="base" hangingPunct="1">
        <a:spcBef>
          <a:spcPct val="20000"/>
        </a:spcBef>
        <a:spcAft>
          <a:spcPct val="0"/>
        </a:spcAft>
        <a:buChar char="•"/>
        <a:defRPr sz="3200">
          <a:solidFill>
            <a:schemeClr val="tx1"/>
          </a:solidFill>
          <a:latin typeface="Charter Roman"/>
          <a:ea typeface="+mn-ea"/>
          <a:cs typeface="+mn-cs"/>
        </a:defRPr>
      </a:lvl1pPr>
      <a:lvl2pPr marL="742950" indent="-285750" algn="l" rtl="0" eaLnBrk="1" fontAlgn="base" hangingPunct="1">
        <a:spcBef>
          <a:spcPct val="20000"/>
        </a:spcBef>
        <a:spcAft>
          <a:spcPct val="0"/>
        </a:spcAft>
        <a:buChar char="–"/>
        <a:defRPr sz="2800">
          <a:solidFill>
            <a:schemeClr val="tx1"/>
          </a:solidFill>
          <a:latin typeface="Charter Roman"/>
          <a:ea typeface="ＭＳ Ｐゴシック" charset="-128"/>
        </a:defRPr>
      </a:lvl2pPr>
      <a:lvl3pPr marL="1143000" indent="-228600" algn="l" rtl="0" eaLnBrk="1" fontAlgn="base" hangingPunct="1">
        <a:spcBef>
          <a:spcPct val="20000"/>
        </a:spcBef>
        <a:spcAft>
          <a:spcPct val="0"/>
        </a:spcAft>
        <a:buChar char="•"/>
        <a:defRPr sz="2400">
          <a:solidFill>
            <a:schemeClr val="tx1"/>
          </a:solidFill>
          <a:latin typeface="Charter Roman"/>
          <a:ea typeface="ＭＳ Ｐゴシック" charset="-128"/>
        </a:defRPr>
      </a:lvl3pPr>
      <a:lvl4pPr marL="1600200" indent="-228600" algn="l" rtl="0" eaLnBrk="1" fontAlgn="base" hangingPunct="1">
        <a:spcBef>
          <a:spcPct val="20000"/>
        </a:spcBef>
        <a:spcAft>
          <a:spcPct val="0"/>
        </a:spcAft>
        <a:buChar char="–"/>
        <a:defRPr sz="2000">
          <a:solidFill>
            <a:schemeClr val="tx1"/>
          </a:solidFill>
          <a:latin typeface="Charter Roman"/>
          <a:ea typeface="ＭＳ Ｐゴシック" charset="-128"/>
        </a:defRPr>
      </a:lvl4pPr>
      <a:lvl5pPr marL="2057400" indent="-228600" algn="l" rtl="0" eaLnBrk="1" fontAlgn="base" hangingPunct="1">
        <a:spcBef>
          <a:spcPct val="20000"/>
        </a:spcBef>
        <a:spcAft>
          <a:spcPct val="0"/>
        </a:spcAft>
        <a:buChar char="»"/>
        <a:defRPr sz="2000">
          <a:solidFill>
            <a:schemeClr val="tx1"/>
          </a:solidFill>
          <a:latin typeface="Charter Roman"/>
          <a:ea typeface="ＭＳ Ｐゴシック" charset="-128"/>
        </a:defRPr>
      </a:lvl5pPr>
      <a:lvl6pPr marL="2514600" indent="-228600" algn="l" rtl="0" eaLnBrk="1" fontAlgn="base" hangingPunct="1">
        <a:spcBef>
          <a:spcPct val="20000"/>
        </a:spcBef>
        <a:spcAft>
          <a:spcPct val="0"/>
        </a:spcAft>
        <a:buChar char="»"/>
        <a:defRPr sz="2000">
          <a:solidFill>
            <a:schemeClr val="tx1"/>
          </a:solidFill>
          <a:latin typeface="+mn-lt"/>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mn-lt"/>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mn-lt"/>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9" name="Picture 11"/>
          <p:cNvPicPr>
            <a:picLocks noChangeAspect="1" noChangeArrowheads="1"/>
          </p:cNvPicPr>
          <p:nvPr/>
        </p:nvPicPr>
        <p:blipFill>
          <a:blip r:embed="rId3" cstate="print"/>
          <a:srcRect/>
          <a:stretch>
            <a:fillRect/>
          </a:stretch>
        </p:blipFill>
        <p:spPr bwMode="auto">
          <a:xfrm>
            <a:off x="2405063" y="3119438"/>
            <a:ext cx="4333875" cy="619125"/>
          </a:xfrm>
          <a:prstGeom prst="rect">
            <a:avLst/>
          </a:prstGeom>
          <a:noFill/>
          <a:ln w="9525">
            <a:noFill/>
            <a:miter lim="800000"/>
            <a:headEnd/>
            <a:tailEnd/>
          </a:ln>
          <a:effectLst/>
        </p:spPr>
      </p:pic>
      <p:sp>
        <p:nvSpPr>
          <p:cNvPr id="3" name="Title 2"/>
          <p:cNvSpPr>
            <a:spLocks noGrp="1"/>
          </p:cNvSpPr>
          <p:nvPr>
            <p:ph type="ctrTitle"/>
          </p:nvPr>
        </p:nvSpPr>
        <p:spPr>
          <a:xfrm>
            <a:off x="381000" y="609600"/>
            <a:ext cx="8534400" cy="5715000"/>
          </a:xfrm>
        </p:spPr>
        <p:txBody>
          <a:bodyPr anchor="t"/>
          <a:lstStyle/>
          <a:p>
            <a:pPr algn="l"/>
            <a:r>
              <a:rPr lang="en-US" sz="3200" dirty="0" smtClean="0"/>
              <a:t>On-Chip Diagnosis of Generalized Delay Failures using Compact Fault Dictionaries</a:t>
            </a:r>
            <a:r>
              <a:rPr lang="en-US" dirty="0" smtClean="0">
                <a:cs typeface="Charter Roman"/>
              </a:rPr>
              <a:t/>
            </a:r>
            <a:br>
              <a:rPr lang="en-US" dirty="0" smtClean="0">
                <a:cs typeface="Charter Roman"/>
              </a:rPr>
            </a:br>
            <a:r>
              <a:rPr lang="en-US" dirty="0" smtClean="0">
                <a:cs typeface="Charter Roman"/>
              </a:rPr>
              <a:t/>
            </a:r>
            <a:br>
              <a:rPr lang="en-US" dirty="0" smtClean="0">
                <a:cs typeface="Charter Roman"/>
              </a:rPr>
            </a:br>
            <a:r>
              <a:rPr lang="en-US" sz="3200" b="0" dirty="0" smtClean="0">
                <a:cs typeface="Charter Roman"/>
              </a:rPr>
              <a:t>Matthew L. Beckler</a:t>
            </a:r>
            <a:br>
              <a:rPr lang="en-US" sz="3200" b="0" dirty="0" smtClean="0">
                <a:cs typeface="Charter Roman"/>
              </a:rPr>
            </a:br>
            <a:r>
              <a:rPr lang="en-US" sz="1800" b="0" dirty="0" smtClean="0">
                <a:cs typeface="Charter Roman"/>
              </a:rPr>
              <a:t>Advanced Chip Test Laboratory (ACTL)</a:t>
            </a:r>
            <a:br>
              <a:rPr lang="en-US" sz="1800" b="0" dirty="0" smtClean="0">
                <a:cs typeface="Charter Roman"/>
              </a:rPr>
            </a:br>
            <a:r>
              <a:rPr lang="en-US" sz="1800" b="0" dirty="0" smtClean="0">
                <a:cs typeface="Charter Roman"/>
              </a:rPr>
              <a:t>Department of Electrical and Computer Engineering</a:t>
            </a:r>
            <a:br>
              <a:rPr lang="en-US" sz="1800" b="0" dirty="0" smtClean="0">
                <a:cs typeface="Charter Roman"/>
              </a:rPr>
            </a:br>
            <a:r>
              <a:rPr lang="en-US" sz="1800" b="0" dirty="0" smtClean="0">
                <a:cs typeface="Charter Roman"/>
              </a:rPr>
              <a:t>Carnegie Mellon University </a:t>
            </a:r>
            <a:r>
              <a:rPr lang="en-US" sz="3200" b="0" dirty="0" smtClean="0">
                <a:cs typeface="Charter Roman"/>
              </a:rPr>
              <a:t/>
            </a:r>
            <a:br>
              <a:rPr lang="en-US" sz="3200" b="0" dirty="0" smtClean="0">
                <a:cs typeface="Charter Roman"/>
              </a:rPr>
            </a:br>
            <a:r>
              <a:rPr lang="en-US" sz="3200" b="0" dirty="0" smtClean="0">
                <a:cs typeface="Charter Roman"/>
              </a:rPr>
              <a:t/>
            </a:r>
            <a:br>
              <a:rPr lang="en-US" sz="3200" b="0" dirty="0" smtClean="0">
                <a:cs typeface="Charter Roman"/>
              </a:rPr>
            </a:br>
            <a:r>
              <a:rPr lang="en-US" sz="3200" b="0" dirty="0" smtClean="0">
                <a:cs typeface="Charter Roman"/>
              </a:rPr>
              <a:t>Ph.D. Defense</a:t>
            </a:r>
            <a:r>
              <a:rPr lang="en-US" sz="3200" b="0" i="1" dirty="0" smtClean="0">
                <a:cs typeface="Charter Roman"/>
              </a:rPr>
              <a:t/>
            </a:r>
            <a:br>
              <a:rPr lang="en-US" sz="3200" b="0" i="1" dirty="0" smtClean="0">
                <a:cs typeface="Charter Roman"/>
              </a:rPr>
            </a:br>
            <a:r>
              <a:rPr lang="en-US" sz="3200" b="0" dirty="0" smtClean="0">
                <a:cs typeface="Charter Roman"/>
              </a:rPr>
              <a:t>April 27, 2017</a:t>
            </a:r>
            <a:endParaRPr lang="en-US" b="0" dirty="0">
              <a:cs typeface="Charter Roman"/>
            </a:endParaRPr>
          </a:p>
        </p:txBody>
      </p:sp>
      <p:sp>
        <p:nvSpPr>
          <p:cNvPr id="2" name="TextBox 1"/>
          <p:cNvSpPr txBox="1"/>
          <p:nvPr/>
        </p:nvSpPr>
        <p:spPr>
          <a:xfrm>
            <a:off x="5638800" y="4724400"/>
            <a:ext cx="3454081" cy="1477328"/>
          </a:xfrm>
          <a:prstGeom prst="rect">
            <a:avLst/>
          </a:prstGeom>
          <a:noFill/>
        </p:spPr>
        <p:txBody>
          <a:bodyPr wrap="square" rtlCol="0">
            <a:spAutoFit/>
          </a:bodyPr>
          <a:lstStyle/>
          <a:p>
            <a:r>
              <a:rPr lang="en-US" dirty="0" smtClean="0">
                <a:latin typeface="Charter Roman"/>
                <a:cs typeface="Charter Roman"/>
              </a:rPr>
              <a:t>Committee:</a:t>
            </a:r>
          </a:p>
          <a:p>
            <a:r>
              <a:rPr lang="en-US" dirty="0" smtClean="0">
                <a:latin typeface="Charter Roman"/>
                <a:cs typeface="Charter Roman"/>
              </a:rPr>
              <a:t>Prof. Shawn Blanton (Advisor)</a:t>
            </a:r>
          </a:p>
          <a:p>
            <a:r>
              <a:rPr lang="en-US" dirty="0" smtClean="0">
                <a:latin typeface="Charter Roman"/>
                <a:cs typeface="Charter Roman"/>
              </a:rPr>
              <a:t>Prof. Ken Mai</a:t>
            </a:r>
          </a:p>
          <a:p>
            <a:r>
              <a:rPr lang="en-US" dirty="0" smtClean="0">
                <a:latin typeface="Charter Roman"/>
                <a:cs typeface="Charter Roman"/>
              </a:rPr>
              <a:t>Prof. Diana </a:t>
            </a:r>
            <a:r>
              <a:rPr lang="en-US" dirty="0" err="1" smtClean="0">
                <a:latin typeface="Charter Roman"/>
                <a:cs typeface="Charter Roman"/>
              </a:rPr>
              <a:t>Marculescu</a:t>
            </a:r>
            <a:endParaRPr lang="en-US" dirty="0" smtClean="0">
              <a:latin typeface="Charter Roman"/>
              <a:cs typeface="Charter Roman"/>
            </a:endParaRPr>
          </a:p>
          <a:p>
            <a:r>
              <a:rPr lang="en-US" dirty="0" smtClean="0">
                <a:latin typeface="Charter Roman"/>
                <a:cs typeface="Charter Roman"/>
              </a:rPr>
              <a:t>Prof. </a:t>
            </a:r>
            <a:r>
              <a:rPr lang="en-US" dirty="0" err="1" smtClean="0">
                <a:latin typeface="Charter Roman"/>
                <a:cs typeface="Charter Roman"/>
              </a:rPr>
              <a:t>Subhasish</a:t>
            </a:r>
            <a:r>
              <a:rPr lang="en-US" dirty="0" smtClean="0">
                <a:latin typeface="Charter Roman"/>
                <a:cs typeface="Charter Roman"/>
              </a:rPr>
              <a:t> </a:t>
            </a:r>
            <a:r>
              <a:rPr lang="en-US" dirty="0" err="1" smtClean="0">
                <a:latin typeface="Charter Roman"/>
                <a:cs typeface="Charter Roman"/>
              </a:rPr>
              <a:t>Mitra</a:t>
            </a:r>
            <a:endParaRPr lang="en-US" sz="2800" dirty="0" smtClean="0">
              <a:latin typeface="Charter Roman"/>
              <a:cs typeface="Charter Roman"/>
            </a:endParaRPr>
          </a:p>
        </p:txBody>
      </p:sp>
    </p:spTree>
    <p:extLst>
      <p:ext uri="{BB962C8B-B14F-4D97-AF65-F5344CB8AC3E}">
        <p14:creationId xmlns="" xmlns:p14="http://schemas.microsoft.com/office/powerpoint/2010/main" val="22925125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chor="t"/>
          <a:lstStyle/>
          <a:p>
            <a:r>
              <a:rPr lang="en-US" dirty="0" smtClean="0"/>
              <a:t>Transition-X (TRAX) Fault Model</a:t>
            </a:r>
            <a:endParaRPr lang="en-US" dirty="0"/>
          </a:p>
        </p:txBody>
      </p:sp>
      <p:pic>
        <p:nvPicPr>
          <p:cNvPr id="8" name="Content Placeholder 7" descr="supergraphic_ch1_trax.png"/>
          <p:cNvPicPr>
            <a:picLocks noGrp="1" noChangeAspect="1"/>
          </p:cNvPicPr>
          <p:nvPr>
            <p:ph idx="1"/>
          </p:nvPr>
        </p:nvPicPr>
        <p:blipFill>
          <a:blip r:embed="rId3" cstate="print"/>
          <a:stretch>
            <a:fillRect/>
          </a:stretch>
        </p:blipFill>
        <p:spPr>
          <a:xfrm>
            <a:off x="-1" y="1219201"/>
            <a:ext cx="9158375" cy="5638800"/>
          </a:xfrm>
        </p:spPr>
      </p:pic>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10</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Fault Model for ELF and Aging</a:t>
            </a:r>
            <a:endParaRPr lang="en-US" dirty="0"/>
          </a:p>
        </p:txBody>
      </p:sp>
      <p:sp>
        <p:nvSpPr>
          <p:cNvPr id="3" name="Content Placeholder 2"/>
          <p:cNvSpPr>
            <a:spLocks noGrp="1"/>
          </p:cNvSpPr>
          <p:nvPr>
            <p:ph idx="1"/>
          </p:nvPr>
        </p:nvSpPr>
        <p:spPr>
          <a:xfrm>
            <a:off x="0" y="914400"/>
            <a:ext cx="9144000" cy="5334000"/>
          </a:xfrm>
        </p:spPr>
        <p:txBody>
          <a:bodyPr/>
          <a:lstStyle/>
          <a:p>
            <a:r>
              <a:rPr lang="en-US" dirty="0" smtClean="0"/>
              <a:t>Early-life and wear-out failures:</a:t>
            </a:r>
          </a:p>
          <a:p>
            <a:pPr lvl="1"/>
            <a:r>
              <a:rPr lang="en-US" dirty="0" smtClean="0"/>
              <a:t>Larger effects with scaling, difficult to test for at </a:t>
            </a:r>
            <a:r>
              <a:rPr lang="en-US" i="1" dirty="0" smtClean="0"/>
              <a:t>t</a:t>
            </a:r>
            <a:r>
              <a:rPr lang="en-US" dirty="0" smtClean="0"/>
              <a:t>=0</a:t>
            </a:r>
            <a:endParaRPr lang="en-US" dirty="0"/>
          </a:p>
        </p:txBody>
      </p:sp>
      <p:pic>
        <p:nvPicPr>
          <p:cNvPr id="4098" name="Picture 2" descr="Y:\school\research\proposal\presentation\aging_elf.png"/>
          <p:cNvPicPr>
            <a:picLocks noChangeAspect="1" noChangeArrowheads="1"/>
          </p:cNvPicPr>
          <p:nvPr/>
        </p:nvPicPr>
        <p:blipFill>
          <a:blip r:embed="rId3" cstate="print"/>
          <a:srcRect/>
          <a:stretch>
            <a:fillRect/>
          </a:stretch>
        </p:blipFill>
        <p:spPr bwMode="auto">
          <a:xfrm>
            <a:off x="0" y="2017776"/>
            <a:ext cx="9144000" cy="4840224"/>
          </a:xfrm>
          <a:prstGeom prst="rect">
            <a:avLst/>
          </a:prstGeom>
          <a:noFill/>
        </p:spPr>
      </p:pic>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11</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TRAX Fault Model</a:t>
            </a:r>
            <a:endParaRPr lang="en-US" dirty="0"/>
          </a:p>
        </p:txBody>
      </p:sp>
      <p:sp>
        <p:nvSpPr>
          <p:cNvPr id="5" name="Content Placeholder 4"/>
          <p:cNvSpPr>
            <a:spLocks noGrp="1"/>
          </p:cNvSpPr>
          <p:nvPr>
            <p:ph idx="1"/>
          </p:nvPr>
        </p:nvSpPr>
        <p:spPr>
          <a:xfrm>
            <a:off x="0" y="1143000"/>
            <a:ext cx="9144000" cy="914400"/>
          </a:xfrm>
        </p:spPr>
        <p:txBody>
          <a:bodyPr/>
          <a:lstStyle/>
          <a:p>
            <a:pPr marL="514350" indent="-514350">
              <a:buFont typeface="+mj-lt"/>
              <a:buAutoNum type="arabicPeriod"/>
            </a:pPr>
            <a:r>
              <a:rPr lang="en-US" sz="2400" dirty="0" smtClean="0"/>
              <a:t>Activation creates “X” value instead of slowed transition</a:t>
            </a:r>
          </a:p>
          <a:p>
            <a:pPr marL="514350" indent="-514350">
              <a:buFont typeface="+mj-lt"/>
              <a:buAutoNum type="arabicPeriod"/>
            </a:pPr>
            <a:r>
              <a:rPr lang="en-US" sz="2400" dirty="0" smtClean="0"/>
              <a:t>Activation can be caused by transitions or hazards</a:t>
            </a:r>
            <a:endParaRPr lang="en-US" sz="2400" dirty="0"/>
          </a:p>
        </p:txBody>
      </p:sp>
      <p:pic>
        <p:nvPicPr>
          <p:cNvPr id="1026" name="Picture 2" descr="Y:\thesis\presentation\trax_and_gates_table_1.png"/>
          <p:cNvPicPr>
            <a:picLocks noChangeAspect="1" noChangeArrowheads="1"/>
          </p:cNvPicPr>
          <p:nvPr/>
        </p:nvPicPr>
        <p:blipFill>
          <a:blip r:embed="rId3" cstate="print"/>
          <a:stretch>
            <a:fillRect/>
          </a:stretch>
        </p:blipFill>
        <p:spPr bwMode="auto">
          <a:xfrm>
            <a:off x="0" y="1990344"/>
            <a:ext cx="9143999" cy="4867656"/>
          </a:xfrm>
          <a:prstGeom prst="rect">
            <a:avLst/>
          </a:prstGeom>
          <a:noFill/>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12</a:t>
            </a:fld>
            <a:endParaRPr lang="en-US" altLang="zh-CN" dirty="0">
              <a:latin typeface="Arial Narrow" pitchFamily="34" charset="0"/>
              <a:ea typeface="宋体" pitchFamily="2"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TRAX Fault Model</a:t>
            </a:r>
            <a:endParaRPr lang="en-US" dirty="0"/>
          </a:p>
        </p:txBody>
      </p:sp>
      <p:sp>
        <p:nvSpPr>
          <p:cNvPr id="5" name="Content Placeholder 4"/>
          <p:cNvSpPr>
            <a:spLocks noGrp="1"/>
          </p:cNvSpPr>
          <p:nvPr>
            <p:ph idx="1"/>
          </p:nvPr>
        </p:nvSpPr>
        <p:spPr>
          <a:xfrm>
            <a:off x="0" y="1143000"/>
            <a:ext cx="9144000" cy="914400"/>
          </a:xfrm>
        </p:spPr>
        <p:txBody>
          <a:bodyPr/>
          <a:lstStyle/>
          <a:p>
            <a:pPr marL="514350" indent="-514350">
              <a:buFont typeface="+mj-lt"/>
              <a:buAutoNum type="arabicPeriod"/>
            </a:pPr>
            <a:r>
              <a:rPr lang="en-US" sz="2400" dirty="0" smtClean="0"/>
              <a:t>Activation creates “X” value instead of slowed transition</a:t>
            </a:r>
          </a:p>
          <a:p>
            <a:pPr marL="514350" indent="-514350">
              <a:buFont typeface="+mj-lt"/>
              <a:buAutoNum type="arabicPeriod"/>
            </a:pPr>
            <a:r>
              <a:rPr lang="en-US" sz="2400" dirty="0" smtClean="0"/>
              <a:t>Activation can be caused by transitions or hazards</a:t>
            </a:r>
            <a:endParaRPr lang="en-US" sz="2400" dirty="0"/>
          </a:p>
        </p:txBody>
      </p:sp>
      <p:pic>
        <p:nvPicPr>
          <p:cNvPr id="1026" name="Picture 2" descr="Y:\thesis\presentation\trax_and_gates_table_1.png"/>
          <p:cNvPicPr>
            <a:picLocks noChangeAspect="1" noChangeArrowheads="1"/>
          </p:cNvPicPr>
          <p:nvPr/>
        </p:nvPicPr>
        <p:blipFill>
          <a:blip r:embed="rId3" cstate="print"/>
          <a:stretch>
            <a:fillRect/>
          </a:stretch>
        </p:blipFill>
        <p:spPr bwMode="auto">
          <a:xfrm>
            <a:off x="0" y="1990344"/>
            <a:ext cx="9143999" cy="4867656"/>
          </a:xfrm>
          <a:prstGeom prst="rect">
            <a:avLst/>
          </a:prstGeom>
          <a:noFill/>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13</a:t>
            </a:fld>
            <a:endParaRPr lang="en-US" altLang="zh-CN" dirty="0">
              <a:latin typeface="Arial Narrow" pitchFamily="34" charset="0"/>
              <a:ea typeface="宋体"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TRAX Fault Model</a:t>
            </a:r>
            <a:endParaRPr lang="en-US" dirty="0"/>
          </a:p>
        </p:txBody>
      </p:sp>
      <p:pic>
        <p:nvPicPr>
          <p:cNvPr id="1026" name="Picture 2" descr="Y:\thesis\presentation\trax_and_gates_table_1.png"/>
          <p:cNvPicPr>
            <a:picLocks noChangeAspect="1" noChangeArrowheads="1"/>
          </p:cNvPicPr>
          <p:nvPr/>
        </p:nvPicPr>
        <p:blipFill>
          <a:blip r:embed="rId3" cstate="print"/>
          <a:stretch>
            <a:fillRect/>
          </a:stretch>
        </p:blipFill>
        <p:spPr bwMode="auto">
          <a:xfrm>
            <a:off x="1" y="1990344"/>
            <a:ext cx="9143997" cy="4867655"/>
          </a:xfrm>
          <a:prstGeom prst="rect">
            <a:avLst/>
          </a:prstGeom>
          <a:noFill/>
        </p:spPr>
      </p:pic>
      <p:sp>
        <p:nvSpPr>
          <p:cNvPr id="7"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14</a:t>
            </a:fld>
            <a:endParaRPr lang="en-US" altLang="zh-CN" dirty="0">
              <a:latin typeface="Arial Narrow" pitchFamily="34" charset="0"/>
              <a:ea typeface="宋体" pitchFamily="2" charset="-122"/>
            </a:endParaRPr>
          </a:p>
        </p:txBody>
      </p:sp>
      <p:sp>
        <p:nvSpPr>
          <p:cNvPr id="8" name="Content Placeholder 4"/>
          <p:cNvSpPr txBox="1">
            <a:spLocks/>
          </p:cNvSpPr>
          <p:nvPr/>
        </p:nvSpPr>
        <p:spPr bwMode="auto">
          <a:xfrm>
            <a:off x="0" y="1143000"/>
            <a:ext cx="9144000" cy="9144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514350" marR="0" lvl="0" indent="-51435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400" b="0" i="0" u="none" strike="noStrike" kern="0" cap="none" spc="0" normalizeH="0" baseline="0" noProof="0" smtClean="0">
                <a:ln>
                  <a:noFill/>
                </a:ln>
                <a:solidFill>
                  <a:schemeClr val="tx1"/>
                </a:solidFill>
                <a:effectLst/>
                <a:uLnTx/>
                <a:uFillTx/>
                <a:latin typeface="Charter Roman"/>
                <a:ea typeface="+mn-ea"/>
                <a:cs typeface="+mn-cs"/>
              </a:rPr>
              <a:t>Activation creates “X” value instead of slowed transition</a:t>
            </a:r>
          </a:p>
          <a:p>
            <a:pPr marL="514350" marR="0" lvl="0" indent="-514350" algn="l" defTabSz="914400" rtl="0" eaLnBrk="1" fontAlgn="base" latinLnBrk="0" hangingPunct="1">
              <a:lnSpc>
                <a:spcPct val="100000"/>
              </a:lnSpc>
              <a:spcBef>
                <a:spcPct val="20000"/>
              </a:spcBef>
              <a:spcAft>
                <a:spcPct val="0"/>
              </a:spcAft>
              <a:buClrTx/>
              <a:buSzTx/>
              <a:buFont typeface="+mj-lt"/>
              <a:buAutoNum type="arabicPeriod"/>
              <a:tabLst/>
              <a:defRPr/>
            </a:pPr>
            <a:r>
              <a:rPr kumimoji="0" lang="en-US" sz="2400" b="0" i="0" u="none" strike="noStrike" kern="0" cap="none" spc="0" normalizeH="0" baseline="0" noProof="0" smtClean="0">
                <a:ln>
                  <a:noFill/>
                </a:ln>
                <a:solidFill>
                  <a:schemeClr val="tx1"/>
                </a:solidFill>
                <a:effectLst/>
                <a:uLnTx/>
                <a:uFillTx/>
                <a:latin typeface="Charter Roman"/>
                <a:ea typeface="+mn-ea"/>
                <a:cs typeface="+mn-cs"/>
              </a:rPr>
              <a:t>Activation can be caused by transitions or hazards</a:t>
            </a:r>
            <a:endParaRPr kumimoji="0" lang="en-US" sz="2400" b="0" i="0" u="none" strike="noStrike" kern="0" cap="none" spc="0" normalizeH="0" baseline="0" noProof="0" dirty="0">
              <a:ln>
                <a:noFill/>
              </a:ln>
              <a:solidFill>
                <a:schemeClr val="tx1"/>
              </a:solidFill>
              <a:effectLst/>
              <a:uLnTx/>
              <a:uFillTx/>
              <a:latin typeface="Charter Roman"/>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Simulation Acceleration</a:t>
            </a:r>
            <a:endParaRPr lang="en-US" dirty="0"/>
          </a:p>
        </p:txBody>
      </p:sp>
      <p:sp>
        <p:nvSpPr>
          <p:cNvPr id="8" name="Content Placeholder 7"/>
          <p:cNvSpPr>
            <a:spLocks noGrp="1"/>
          </p:cNvSpPr>
          <p:nvPr>
            <p:ph idx="1"/>
          </p:nvPr>
        </p:nvSpPr>
        <p:spPr>
          <a:xfrm>
            <a:off x="0" y="1447800"/>
            <a:ext cx="9144000" cy="4800600"/>
          </a:xfrm>
        </p:spPr>
        <p:txBody>
          <a:bodyPr/>
          <a:lstStyle/>
          <a:p>
            <a:r>
              <a:rPr lang="en-US" dirty="0" smtClean="0"/>
              <a:t>Fault simulation used for test set evaluation</a:t>
            </a:r>
          </a:p>
          <a:p>
            <a:r>
              <a:rPr lang="en-US" dirty="0" smtClean="0"/>
              <a:t>For dictionary generation, no fault dropping is allowed; Must simulate all faults for all tests</a:t>
            </a:r>
          </a:p>
          <a:p>
            <a:r>
              <a:rPr lang="en-US" dirty="0" smtClean="0"/>
              <a:t>Additional TRAX logic values require a full TRAX </a:t>
            </a:r>
            <a:r>
              <a:rPr lang="en-US" dirty="0" err="1" smtClean="0"/>
              <a:t>sim</a:t>
            </a:r>
            <a:r>
              <a:rPr lang="en-US" dirty="0" smtClean="0"/>
              <a:t> (cannot </a:t>
            </a:r>
            <a:r>
              <a:rPr lang="en-US" dirty="0" err="1" smtClean="0"/>
              <a:t>kickstart</a:t>
            </a:r>
            <a:r>
              <a:rPr lang="en-US" dirty="0" smtClean="0"/>
              <a:t> with 0/1 </a:t>
            </a:r>
            <a:r>
              <a:rPr lang="en-US" dirty="0" err="1" smtClean="0"/>
              <a:t>sim</a:t>
            </a:r>
            <a:r>
              <a:rPr lang="en-US" dirty="0" smtClean="0"/>
              <a:t> result)</a:t>
            </a:r>
          </a:p>
          <a:p>
            <a:r>
              <a:rPr lang="en-US" dirty="0" smtClean="0"/>
              <a:t>Graphics Processing Units (GPUs) are used to accelerate massively-parallel problems</a:t>
            </a:r>
          </a:p>
          <a:p>
            <a:pPr lvl="1"/>
            <a:r>
              <a:rPr lang="en-US" dirty="0" smtClean="0"/>
              <a:t>Rendering individual pixels of an image</a:t>
            </a:r>
          </a:p>
          <a:p>
            <a:pPr lvl="1"/>
            <a:r>
              <a:rPr lang="en-US" dirty="0" smtClean="0"/>
              <a:t>Fault simulating independent test vectors</a:t>
            </a:r>
          </a:p>
        </p:txBody>
      </p:sp>
      <p:sp>
        <p:nvSpPr>
          <p:cNvPr id="10"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15</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GPU Fault Simulation</a:t>
            </a:r>
            <a:endParaRPr lang="en-US" dirty="0"/>
          </a:p>
        </p:txBody>
      </p:sp>
      <p:sp>
        <p:nvSpPr>
          <p:cNvPr id="7" name="TextBox 6"/>
          <p:cNvSpPr txBox="1"/>
          <p:nvPr/>
        </p:nvSpPr>
        <p:spPr>
          <a:xfrm>
            <a:off x="6172200" y="1295400"/>
            <a:ext cx="2595582" cy="923330"/>
          </a:xfrm>
          <a:prstGeom prst="rect">
            <a:avLst/>
          </a:prstGeom>
          <a:noFill/>
        </p:spPr>
        <p:txBody>
          <a:bodyPr wrap="none" rtlCol="0">
            <a:spAutoFit/>
          </a:bodyPr>
          <a:lstStyle/>
          <a:p>
            <a:r>
              <a:rPr lang="en-US" dirty="0" smtClean="0"/>
              <a:t>[Plot from </a:t>
            </a:r>
            <a:r>
              <a:rPr lang="en-US" dirty="0" err="1" smtClean="0"/>
              <a:t>Nvidia</a:t>
            </a:r>
            <a:r>
              <a:rPr lang="en-US" dirty="0" smtClean="0"/>
              <a:t> CUDA</a:t>
            </a:r>
          </a:p>
          <a:p>
            <a:r>
              <a:rPr lang="en-US" dirty="0" smtClean="0"/>
              <a:t>C Programming</a:t>
            </a:r>
          </a:p>
          <a:p>
            <a:r>
              <a:rPr lang="en-US" dirty="0" smtClean="0"/>
              <a:t>Guide v8.0.61]</a:t>
            </a:r>
            <a:endParaRPr lang="en-US" dirty="0"/>
          </a:p>
        </p:txBody>
      </p:sp>
      <p:sp>
        <p:nvSpPr>
          <p:cNvPr id="8" name="Slide Number Placeholder 3"/>
          <p:cNvSpPr txBox="1">
            <a:spLocks/>
          </p:cNvSpPr>
          <p:nvPr/>
        </p:nvSpPr>
        <p:spPr bwMode="auto">
          <a:xfrm>
            <a:off x="0" y="6400800"/>
            <a:ext cx="524656" cy="457200"/>
          </a:xfrm>
          <a:prstGeom prst="rect">
            <a:avLst/>
          </a:prstGeom>
          <a:noFill/>
          <a:ln w="9525">
            <a:noFill/>
            <a:miter lim="800000"/>
            <a:headEnd/>
            <a:tailEnd/>
          </a:ln>
        </p:spPr>
        <p:txBody>
          <a:bodyPr anchor="b"/>
          <a:lstStyle/>
          <a:p>
            <a:fld id="{B7F915FC-F79F-4EAE-9D2D-2DCA78E7B598}" type="slidenum">
              <a:rPr lang="en-US" altLang="zh-CN">
                <a:latin typeface="Arial Narrow" pitchFamily="34" charset="0"/>
                <a:ea typeface="宋体" pitchFamily="2" charset="-122"/>
              </a:rPr>
              <a:pPr/>
              <a:t>16</a:t>
            </a:fld>
            <a:endParaRPr lang="en-US" altLang="zh-CN" dirty="0">
              <a:latin typeface="Arial Narrow" pitchFamily="34" charset="0"/>
              <a:ea typeface="宋体" pitchFamily="2" charset="-122"/>
            </a:endParaRPr>
          </a:p>
        </p:txBody>
      </p:sp>
      <p:pic>
        <p:nvPicPr>
          <p:cNvPr id="9" name="Content Placeholder 3" descr="memory_wall.png"/>
          <p:cNvPicPr>
            <a:picLocks noChangeAspect="1"/>
          </p:cNvPicPr>
          <p:nvPr/>
        </p:nvPicPr>
        <p:blipFill>
          <a:blip r:embed="rId3" cstate="print"/>
          <a:srcRect b="30435"/>
          <a:stretch>
            <a:fillRect/>
          </a:stretch>
        </p:blipFill>
        <p:spPr bwMode="auto">
          <a:xfrm>
            <a:off x="2576865" y="3200400"/>
            <a:ext cx="6567135" cy="3657600"/>
          </a:xfrm>
          <a:prstGeom prst="rect">
            <a:avLst/>
          </a:prstGeom>
          <a:noFill/>
          <a:ln w="9525">
            <a:noFill/>
            <a:miter lim="800000"/>
            <a:headEnd/>
            <a:tailEnd/>
          </a:ln>
          <a:effectLst/>
        </p:spPr>
      </p:pic>
      <p:pic>
        <p:nvPicPr>
          <p:cNvPr id="6" name="Content Placeholder 5" descr="gpu_performance_plot.png"/>
          <p:cNvPicPr>
            <a:picLocks noGrp="1" noChangeAspect="1"/>
          </p:cNvPicPr>
          <p:nvPr>
            <p:ph idx="1"/>
          </p:nvPr>
        </p:nvPicPr>
        <p:blipFill>
          <a:blip r:embed="rId4" cstate="print"/>
          <a:stretch>
            <a:fillRect/>
          </a:stretch>
        </p:blipFill>
        <p:spPr>
          <a:xfrm>
            <a:off x="0" y="990600"/>
            <a:ext cx="6158351" cy="3273164"/>
          </a:xfr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GPU Kernel Implementation</a:t>
            </a:r>
            <a:endParaRPr lang="en-US" dirty="0"/>
          </a:p>
        </p:txBody>
      </p:sp>
      <p:pic>
        <p:nvPicPr>
          <p:cNvPr id="2053" name="Picture 5" descr="Y:\Dropbox\thesis\presentation\fig_gpu_kernels.png"/>
          <p:cNvPicPr>
            <a:picLocks noChangeAspect="1" noChangeArrowheads="1"/>
          </p:cNvPicPr>
          <p:nvPr/>
        </p:nvPicPr>
        <p:blipFill>
          <a:blip r:embed="rId3" cstate="print"/>
          <a:srcRect/>
          <a:stretch>
            <a:fillRect/>
          </a:stretch>
        </p:blipFill>
        <p:spPr bwMode="auto">
          <a:xfrm>
            <a:off x="1143000" y="990600"/>
            <a:ext cx="6858000" cy="5721286"/>
          </a:xfrm>
          <a:prstGeom prst="rect">
            <a:avLst/>
          </a:prstGeom>
          <a:noFill/>
        </p:spPr>
      </p:pic>
      <p:sp>
        <p:nvSpPr>
          <p:cNvPr id="14"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17</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Fault Simulation Acceleration</a:t>
            </a:r>
            <a:endParaRPr lang="en-US" dirty="0"/>
          </a:p>
        </p:txBody>
      </p:sp>
      <p:pic>
        <p:nvPicPr>
          <p:cNvPr id="4" name="Content Placeholder 3" descr="gpu_acceleration_table.png"/>
          <p:cNvPicPr>
            <a:picLocks noGrp="1" noChangeAspect="1"/>
          </p:cNvPicPr>
          <p:nvPr>
            <p:ph idx="1"/>
          </p:nvPr>
        </p:nvPicPr>
        <p:blipFill>
          <a:blip r:embed="rId3" cstate="print"/>
          <a:stretch>
            <a:fillRect/>
          </a:stretch>
        </p:blipFill>
        <p:spPr>
          <a:xfrm>
            <a:off x="1447800" y="1045239"/>
            <a:ext cx="6321148" cy="5812761"/>
          </a:xfrm>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18</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TRAX – TF Comparison</a:t>
            </a:r>
            <a:endParaRPr lang="en-US" dirty="0"/>
          </a:p>
        </p:txBody>
      </p:sp>
      <p:pic>
        <p:nvPicPr>
          <p:cNvPr id="4" name="Content Placeholder 3" descr="fig_norm_detection_count.png"/>
          <p:cNvPicPr>
            <a:picLocks noGrp="1" noChangeAspect="1"/>
          </p:cNvPicPr>
          <p:nvPr>
            <p:ph sz="half" idx="1"/>
          </p:nvPr>
        </p:nvPicPr>
        <p:blipFill>
          <a:blip r:embed="rId3" cstate="print"/>
          <a:stretch>
            <a:fillRect/>
          </a:stretch>
        </p:blipFill>
        <p:spPr>
          <a:xfrm>
            <a:off x="4114800" y="1066800"/>
            <a:ext cx="5029200" cy="2886761"/>
          </a:xfrm>
        </p:spPr>
      </p:pic>
      <p:pic>
        <p:nvPicPr>
          <p:cNvPr id="6" name="Content Placeholder 5" descr="fig_norm_output_count.png"/>
          <p:cNvPicPr>
            <a:picLocks noGrp="1" noChangeAspect="1"/>
          </p:cNvPicPr>
          <p:nvPr>
            <p:ph sz="half" idx="2"/>
          </p:nvPr>
        </p:nvPicPr>
        <p:blipFill>
          <a:blip r:embed="rId4" cstate="print"/>
          <a:stretch>
            <a:fillRect/>
          </a:stretch>
        </p:blipFill>
        <p:spPr>
          <a:xfrm>
            <a:off x="4114800" y="3969326"/>
            <a:ext cx="5029200" cy="2888674"/>
          </a:xfrm>
        </p:spPr>
      </p:pic>
      <p:sp>
        <p:nvSpPr>
          <p:cNvPr id="7" name="Content Placeholder 2"/>
          <p:cNvSpPr txBox="1">
            <a:spLocks/>
          </p:cNvSpPr>
          <p:nvPr/>
        </p:nvSpPr>
        <p:spPr bwMode="auto">
          <a:xfrm>
            <a:off x="152400" y="1295400"/>
            <a:ext cx="3886200" cy="5410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400" b="0" i="0" u="none" strike="noStrike" kern="0" cap="none" spc="0" normalizeH="0" baseline="0" noProof="0" dirty="0" smtClean="0">
                <a:ln>
                  <a:noFill/>
                </a:ln>
                <a:solidFill>
                  <a:schemeClr val="tx1"/>
                </a:solidFill>
                <a:effectLst/>
                <a:uLnTx/>
                <a:uFillTx/>
                <a:latin typeface="Charter Roman"/>
                <a:ea typeface="ＭＳ Ｐゴシック" charset="-128"/>
              </a:rPr>
              <a:t>Fault simulation</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lang="en-US" sz="2400" kern="0" dirty="0" smtClean="0">
              <a:latin typeface="Charter Roman"/>
              <a:ea typeface="ＭＳ Ｐゴシック" charset="-128"/>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2400" kern="0" dirty="0" smtClean="0">
                <a:latin typeface="Charter Roman"/>
                <a:ea typeface="ＭＳ Ｐゴシック" charset="-128"/>
              </a:rPr>
              <a:t>Each point is a single TRAX/TF fault site</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kumimoji="0" lang="en-US" sz="2400" b="0" i="0" u="none" strike="noStrike" kern="0" cap="none" spc="0" normalizeH="0" baseline="0" noProof="0" dirty="0" smtClean="0">
              <a:ln>
                <a:noFill/>
              </a:ln>
              <a:solidFill>
                <a:schemeClr val="tx1"/>
              </a:solidFill>
              <a:effectLst/>
              <a:uLnTx/>
              <a:uFillTx/>
              <a:latin typeface="Charter Roman"/>
              <a:ea typeface="ＭＳ Ｐゴシック" charset="-128"/>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2400" kern="0" dirty="0" smtClean="0">
                <a:latin typeface="Charter Roman"/>
                <a:ea typeface="ＭＳ Ｐゴシック" charset="-128"/>
              </a:rPr>
              <a:t>Position is determined by normalized counts</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endParaRPr lang="en-US" sz="2400" kern="0" dirty="0" smtClean="0">
              <a:latin typeface="Charter Roman"/>
              <a:ea typeface="ＭＳ Ｐゴシック" charset="-128"/>
            </a:endParaRP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lang="en-US" sz="2400" kern="0" dirty="0" smtClean="0">
                <a:latin typeface="Charter Roman"/>
                <a:ea typeface="ＭＳ Ｐゴシック" charset="-128"/>
              </a:rPr>
              <a:t>Failing test (top)</a:t>
            </a:r>
            <a:br>
              <a:rPr lang="en-US" sz="2400" kern="0" dirty="0" smtClean="0">
                <a:latin typeface="Charter Roman"/>
                <a:ea typeface="ＭＳ Ｐゴシック" charset="-128"/>
              </a:rPr>
            </a:br>
            <a:r>
              <a:rPr lang="en-US" sz="2400" kern="0" dirty="0" smtClean="0">
                <a:latin typeface="Charter Roman"/>
                <a:ea typeface="ＭＳ Ｐゴシック" charset="-128"/>
              </a:rPr>
              <a:t>Failing outputs (bottom)</a:t>
            </a:r>
            <a:endParaRPr kumimoji="0" lang="en-US" sz="2400" b="0" i="0" u="none" strike="noStrike" kern="0" cap="none" spc="0" normalizeH="0" baseline="0" noProof="0" dirty="0" smtClean="0">
              <a:ln>
                <a:noFill/>
              </a:ln>
              <a:solidFill>
                <a:schemeClr val="tx1"/>
              </a:solidFill>
              <a:effectLst/>
              <a:uLnTx/>
              <a:uFillTx/>
              <a:latin typeface="Charter Roman"/>
              <a:ea typeface="ＭＳ Ｐゴシック" charset="-128"/>
            </a:endParaRPr>
          </a:p>
        </p:txBody>
      </p:sp>
      <p:sp>
        <p:nvSpPr>
          <p:cNvPr id="8" name="TextBox 7"/>
          <p:cNvSpPr txBox="1"/>
          <p:nvPr/>
        </p:nvSpPr>
        <p:spPr>
          <a:xfrm>
            <a:off x="152400" y="5867400"/>
            <a:ext cx="3903633" cy="369332"/>
          </a:xfrm>
          <a:prstGeom prst="rect">
            <a:avLst/>
          </a:prstGeom>
          <a:noFill/>
        </p:spPr>
        <p:txBody>
          <a:bodyPr wrap="none" rtlCol="0">
            <a:spAutoFit/>
          </a:bodyPr>
          <a:lstStyle/>
          <a:p>
            <a:r>
              <a:rPr lang="en-US" dirty="0" smtClean="0"/>
              <a:t>Data gathered by Harsh </a:t>
            </a:r>
            <a:r>
              <a:rPr lang="en-US" dirty="0" err="1" smtClean="0"/>
              <a:t>Shrivastava</a:t>
            </a:r>
            <a:endParaRPr lang="en-US" dirty="0"/>
          </a:p>
        </p:txBody>
      </p:sp>
      <p:sp>
        <p:nvSpPr>
          <p:cNvPr id="10" name="Slide Number Placeholder 3"/>
          <p:cNvSpPr txBox="1">
            <a:spLocks/>
          </p:cNvSpPr>
          <p:nvPr/>
        </p:nvSpPr>
        <p:spPr bwMode="auto">
          <a:xfrm>
            <a:off x="0" y="6400800"/>
            <a:ext cx="524656" cy="457200"/>
          </a:xfrm>
          <a:prstGeom prst="rect">
            <a:avLst/>
          </a:prstGeom>
          <a:noFill/>
          <a:ln w="9525">
            <a:noFill/>
            <a:miter lim="800000"/>
            <a:headEnd/>
            <a:tailEnd/>
          </a:ln>
        </p:spPr>
        <p:txBody>
          <a:bodyPr anchor="b"/>
          <a:lstStyle/>
          <a:p>
            <a:fld id="{B7F915FC-F79F-4EAE-9D2D-2DCA78E7B598}" type="slidenum">
              <a:rPr lang="en-US" altLang="zh-CN">
                <a:latin typeface="Arial Narrow" pitchFamily="34" charset="0"/>
                <a:ea typeface="宋体" pitchFamily="2" charset="-122"/>
              </a:rPr>
              <a:pPr/>
              <a:t>19</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and Overview</a:t>
            </a:r>
            <a:endParaRPr lang="en-US" dirty="0"/>
          </a:p>
        </p:txBody>
      </p:sp>
      <p:sp>
        <p:nvSpPr>
          <p:cNvPr id="3" name="Content Placeholder 2"/>
          <p:cNvSpPr>
            <a:spLocks noGrp="1"/>
          </p:cNvSpPr>
          <p:nvPr>
            <p:ph idx="1"/>
          </p:nvPr>
        </p:nvSpPr>
        <p:spPr>
          <a:xfrm>
            <a:off x="0" y="1447800"/>
            <a:ext cx="9144000" cy="5410200"/>
          </a:xfrm>
        </p:spPr>
        <p:txBody>
          <a:bodyPr/>
          <a:lstStyle/>
          <a:p>
            <a:r>
              <a:rPr lang="en-US" dirty="0" smtClean="0"/>
              <a:t>Integrated Circuits (ICs) are very important in the modern, computerized world</a:t>
            </a:r>
          </a:p>
          <a:p>
            <a:r>
              <a:rPr lang="en-US" dirty="0" smtClean="0"/>
              <a:t>Semiconductor fabrication processes are imperfect, and getting worse with scaling</a:t>
            </a:r>
          </a:p>
          <a:p>
            <a:r>
              <a:rPr lang="en-US" dirty="0" smtClean="0"/>
              <a:t>Emerging applications (medical devices, autonomous vehicles) require robust operation</a:t>
            </a:r>
          </a:p>
          <a:p>
            <a:r>
              <a:rPr lang="en-US" dirty="0" smtClean="0"/>
              <a:t>Periodic test and diagnosis of (pending) failures</a:t>
            </a:r>
          </a:p>
          <a:p>
            <a:r>
              <a:rPr lang="en-US" dirty="0" smtClean="0"/>
              <a:t>New fault model, hierarchical fault dictionary, and on-chip diagnosis can provide failure localization to enable IC robustness</a:t>
            </a:r>
            <a:endParaRPr lang="en-US" dirty="0"/>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2</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TRAX Summary</a:t>
            </a:r>
            <a:endParaRPr lang="en-US" dirty="0"/>
          </a:p>
        </p:txBody>
      </p:sp>
      <p:sp>
        <p:nvSpPr>
          <p:cNvPr id="3" name="Content Placeholder 2"/>
          <p:cNvSpPr>
            <a:spLocks noGrp="1"/>
          </p:cNvSpPr>
          <p:nvPr>
            <p:ph idx="1"/>
          </p:nvPr>
        </p:nvSpPr>
        <p:spPr>
          <a:xfrm>
            <a:off x="152400" y="1447800"/>
            <a:ext cx="8839200" cy="4800600"/>
          </a:xfrm>
        </p:spPr>
        <p:txBody>
          <a:bodyPr/>
          <a:lstStyle/>
          <a:p>
            <a:r>
              <a:rPr lang="en-US" dirty="0" smtClean="0"/>
              <a:t>TRAX fault model targets the delay slowdowns of early-life and wear-out failures</a:t>
            </a:r>
          </a:p>
          <a:p>
            <a:endParaRPr lang="en-US" dirty="0" smtClean="0"/>
          </a:p>
          <a:p>
            <a:r>
              <a:rPr lang="en-US" dirty="0" smtClean="0"/>
              <a:t>Fault simulation experiments show 8x speed-up for GPU-accelerated fault simulator</a:t>
            </a:r>
          </a:p>
          <a:p>
            <a:endParaRPr lang="en-US" dirty="0" smtClean="0"/>
          </a:p>
          <a:p>
            <a:r>
              <a:rPr lang="en-US" dirty="0" smtClean="0"/>
              <a:t>Fault simulation shows TRAX subsumes TF faulty output and detection counts</a:t>
            </a:r>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20</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685800" y="1447800"/>
            <a:ext cx="7772400" cy="5410200"/>
          </a:xfrm>
        </p:spPr>
        <p:txBody>
          <a:bodyPr/>
          <a:lstStyle/>
          <a:p>
            <a:r>
              <a:rPr lang="en-US" dirty="0" smtClean="0">
                <a:solidFill>
                  <a:schemeClr val="bg1">
                    <a:lumMod val="75000"/>
                  </a:schemeClr>
                </a:solidFill>
              </a:rPr>
              <a:t>Motivation</a:t>
            </a:r>
          </a:p>
          <a:p>
            <a:r>
              <a:rPr lang="en-US" dirty="0" smtClean="0">
                <a:solidFill>
                  <a:schemeClr val="bg1">
                    <a:lumMod val="75000"/>
                  </a:schemeClr>
                </a:solidFill>
              </a:rPr>
              <a:t>Transition-X (TRAX) Fault Model</a:t>
            </a:r>
          </a:p>
          <a:p>
            <a:r>
              <a:rPr lang="en-US" dirty="0" smtClean="0"/>
              <a:t>Hierarchical Fault Dictionary</a:t>
            </a:r>
          </a:p>
          <a:p>
            <a:pPr lvl="1"/>
            <a:r>
              <a:rPr lang="en-US" dirty="0" smtClean="0"/>
              <a:t>On-Chip Diagnosis Requirements</a:t>
            </a:r>
          </a:p>
          <a:p>
            <a:pPr lvl="1"/>
            <a:r>
              <a:rPr lang="en-US" dirty="0" smtClean="0"/>
              <a:t>Fault Equivalence and </a:t>
            </a:r>
            <a:r>
              <a:rPr lang="en-US" dirty="0" err="1" smtClean="0"/>
              <a:t>Subsumption</a:t>
            </a:r>
            <a:endParaRPr lang="en-US" dirty="0" smtClean="0"/>
          </a:p>
          <a:p>
            <a:pPr lvl="1"/>
            <a:r>
              <a:rPr lang="en-US" dirty="0" smtClean="0"/>
              <a:t>Dictionary Size Reduction</a:t>
            </a:r>
          </a:p>
          <a:p>
            <a:r>
              <a:rPr lang="en-US" dirty="0" smtClean="0">
                <a:solidFill>
                  <a:schemeClr val="bg1">
                    <a:lumMod val="75000"/>
                  </a:schemeClr>
                </a:solidFill>
              </a:rPr>
              <a:t>On-Chip Diagnosis Architecture</a:t>
            </a:r>
          </a:p>
          <a:p>
            <a:r>
              <a:rPr lang="en-US" dirty="0" smtClean="0">
                <a:solidFill>
                  <a:schemeClr val="bg1">
                    <a:lumMod val="75000"/>
                  </a:schemeClr>
                </a:solidFill>
              </a:rPr>
              <a:t>Multiple Defect Diagnosis</a:t>
            </a:r>
          </a:p>
          <a:p>
            <a:r>
              <a:rPr lang="en-US" dirty="0" smtClean="0">
                <a:solidFill>
                  <a:schemeClr val="bg1">
                    <a:lumMod val="75000"/>
                  </a:schemeClr>
                </a:solidFill>
              </a:rPr>
              <a:t>Conclusions &amp; Future Work</a:t>
            </a:r>
            <a:endParaRPr lang="en-US" dirty="0">
              <a:solidFill>
                <a:schemeClr val="bg1">
                  <a:lumMod val="75000"/>
                </a:schemeClr>
              </a:solidFill>
            </a:endParaRPr>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21</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chor="t"/>
          <a:lstStyle/>
          <a:p>
            <a:r>
              <a:rPr lang="en-US" dirty="0" smtClean="0"/>
              <a:t>Hierarchical Fault Dictionary</a:t>
            </a:r>
            <a:endParaRPr lang="en-US" dirty="0"/>
          </a:p>
        </p:txBody>
      </p:sp>
      <p:pic>
        <p:nvPicPr>
          <p:cNvPr id="5" name="Content Placeholder 4" descr="supergraphic_ch2_dict.png"/>
          <p:cNvPicPr>
            <a:picLocks noGrp="1" noChangeAspect="1"/>
          </p:cNvPicPr>
          <p:nvPr>
            <p:ph idx="1"/>
          </p:nvPr>
        </p:nvPicPr>
        <p:blipFill>
          <a:blip r:embed="rId3" cstate="print"/>
          <a:stretch>
            <a:fillRect/>
          </a:stretch>
        </p:blipFill>
        <p:spPr>
          <a:xfrm>
            <a:off x="-1" y="1219201"/>
            <a:ext cx="9158375" cy="5638800"/>
          </a:xfrm>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22</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Diagnosis Requirements</a:t>
            </a:r>
            <a:endParaRPr lang="en-US" dirty="0"/>
          </a:p>
        </p:txBody>
      </p:sp>
      <p:sp>
        <p:nvSpPr>
          <p:cNvPr id="3" name="Text Placeholder 2"/>
          <p:cNvSpPr>
            <a:spLocks noGrp="1"/>
          </p:cNvSpPr>
          <p:nvPr>
            <p:ph type="body" idx="1"/>
          </p:nvPr>
        </p:nvSpPr>
        <p:spPr>
          <a:xfrm>
            <a:off x="457200" y="1535112"/>
            <a:ext cx="4040188" cy="2732087"/>
          </a:xfrm>
        </p:spPr>
        <p:txBody>
          <a:bodyPr anchor="t"/>
          <a:lstStyle/>
          <a:p>
            <a:r>
              <a:rPr lang="en-US" dirty="0" smtClean="0"/>
              <a:t>Conventional diagnosis</a:t>
            </a:r>
          </a:p>
          <a:p>
            <a:pPr>
              <a:buFont typeface="Arial" pitchFamily="34" charset="0"/>
              <a:buChar char="•"/>
            </a:pPr>
            <a:r>
              <a:rPr lang="en-US" b="0" dirty="0" smtClean="0"/>
              <a:t> Identify faulty gate/signal</a:t>
            </a:r>
          </a:p>
          <a:p>
            <a:pPr>
              <a:buFont typeface="Arial" pitchFamily="34" charset="0"/>
              <a:buChar char="•"/>
            </a:pPr>
            <a:r>
              <a:rPr lang="en-US" b="0" dirty="0" smtClean="0"/>
              <a:t> Fine-grained</a:t>
            </a:r>
          </a:p>
          <a:p>
            <a:pPr>
              <a:buFont typeface="Arial" pitchFamily="34" charset="0"/>
              <a:buChar char="•"/>
            </a:pPr>
            <a:r>
              <a:rPr lang="en-US" b="0" smtClean="0"/>
              <a:t> Physical </a:t>
            </a:r>
            <a:r>
              <a:rPr lang="en-US" b="0" dirty="0" smtClean="0"/>
              <a:t>failure analysis</a:t>
            </a:r>
          </a:p>
          <a:p>
            <a:pPr>
              <a:buFont typeface="Arial" pitchFamily="34" charset="0"/>
              <a:buChar char="•"/>
            </a:pPr>
            <a:r>
              <a:rPr lang="en-US" b="0" dirty="0" smtClean="0"/>
              <a:t> Process improvement</a:t>
            </a:r>
            <a:endParaRPr lang="en-US" b="0" dirty="0"/>
          </a:p>
        </p:txBody>
      </p:sp>
      <p:pic>
        <p:nvPicPr>
          <p:cNvPr id="7" name="Content Placeholder 6" descr="diagnosis_traditional.png"/>
          <p:cNvPicPr>
            <a:picLocks noGrp="1" noChangeAspect="1"/>
          </p:cNvPicPr>
          <p:nvPr>
            <p:ph sz="half" idx="2"/>
          </p:nvPr>
        </p:nvPicPr>
        <p:blipFill>
          <a:blip r:embed="rId3" cstate="print"/>
          <a:stretch>
            <a:fillRect/>
          </a:stretch>
        </p:blipFill>
        <p:spPr>
          <a:xfrm>
            <a:off x="1066800" y="4343400"/>
            <a:ext cx="2830620" cy="1857984"/>
          </a:xfrm>
        </p:spPr>
      </p:pic>
      <p:sp>
        <p:nvSpPr>
          <p:cNvPr id="5" name="Text Placeholder 4"/>
          <p:cNvSpPr>
            <a:spLocks noGrp="1"/>
          </p:cNvSpPr>
          <p:nvPr>
            <p:ph type="body" sz="quarter" idx="3"/>
          </p:nvPr>
        </p:nvSpPr>
        <p:spPr>
          <a:xfrm>
            <a:off x="4645025" y="1535112"/>
            <a:ext cx="4041775" cy="2732087"/>
          </a:xfrm>
        </p:spPr>
        <p:txBody>
          <a:bodyPr anchor="t"/>
          <a:lstStyle/>
          <a:p>
            <a:r>
              <a:rPr lang="en-US" dirty="0" smtClean="0"/>
              <a:t>Module-level diagnosis</a:t>
            </a:r>
          </a:p>
          <a:p>
            <a:pPr>
              <a:buFont typeface="Arial" pitchFamily="34" charset="0"/>
              <a:buChar char="•"/>
            </a:pPr>
            <a:r>
              <a:rPr lang="en-US" b="0" dirty="0" smtClean="0"/>
              <a:t> Identify defective module</a:t>
            </a:r>
          </a:p>
          <a:p>
            <a:pPr>
              <a:buFont typeface="Arial" pitchFamily="34" charset="0"/>
              <a:buChar char="•"/>
            </a:pPr>
            <a:r>
              <a:rPr lang="en-US" b="0" dirty="0" smtClean="0"/>
              <a:t> Coarse-grained</a:t>
            </a:r>
          </a:p>
          <a:p>
            <a:pPr>
              <a:buFont typeface="Arial" pitchFamily="34" charset="0"/>
              <a:buChar char="•"/>
            </a:pPr>
            <a:r>
              <a:rPr lang="en-US" b="0" dirty="0" smtClean="0"/>
              <a:t> Repair, replace, or avoid</a:t>
            </a:r>
          </a:p>
          <a:p>
            <a:pPr>
              <a:buFont typeface="Arial" pitchFamily="34" charset="0"/>
              <a:buChar char="•"/>
            </a:pPr>
            <a:r>
              <a:rPr lang="en-US" b="0" dirty="0" smtClean="0"/>
              <a:t> Suitable for on-line use</a:t>
            </a:r>
            <a:endParaRPr lang="en-US" b="0" dirty="0"/>
          </a:p>
        </p:txBody>
      </p:sp>
      <p:pic>
        <p:nvPicPr>
          <p:cNvPr id="8" name="Content Placeholder 7" descr="diagnosis_module_level.png"/>
          <p:cNvPicPr>
            <a:picLocks noGrp="1" noChangeAspect="1"/>
          </p:cNvPicPr>
          <p:nvPr>
            <p:ph sz="quarter" idx="4"/>
          </p:nvPr>
        </p:nvPicPr>
        <p:blipFill>
          <a:blip r:embed="rId4" cstate="print"/>
          <a:stretch>
            <a:fillRect/>
          </a:stretch>
        </p:blipFill>
        <p:spPr>
          <a:xfrm>
            <a:off x="5334000" y="4114800"/>
            <a:ext cx="2274998" cy="2202199"/>
          </a:xfrm>
        </p:spPr>
      </p:pic>
      <p:sp>
        <p:nvSpPr>
          <p:cNvPr id="10"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23</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Fault Dictionary Construction</a:t>
            </a:r>
            <a:endParaRPr lang="en-US" dirty="0"/>
          </a:p>
        </p:txBody>
      </p:sp>
      <p:pic>
        <p:nvPicPr>
          <p:cNvPr id="10" name="Content Placeholder 9" descr="fault_dictionary.png"/>
          <p:cNvPicPr>
            <a:picLocks noGrp="1" noChangeAspect="1"/>
          </p:cNvPicPr>
          <p:nvPr>
            <p:ph idx="1"/>
          </p:nvPr>
        </p:nvPicPr>
        <p:blipFill>
          <a:blip r:embed="rId3" cstate="print"/>
          <a:stretch>
            <a:fillRect/>
          </a:stretch>
        </p:blipFill>
        <p:spPr>
          <a:xfrm>
            <a:off x="809774" y="1447800"/>
            <a:ext cx="7524451" cy="4800600"/>
          </a:xfrm>
        </p:spPr>
      </p:pic>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24</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Fault Equivalence</a:t>
            </a:r>
            <a:endParaRPr lang="en-US" dirty="0"/>
          </a:p>
        </p:txBody>
      </p:sp>
      <p:pic>
        <p:nvPicPr>
          <p:cNvPr id="13" name="Content Placeholder 12" descr="equ_fault_collapsing.png"/>
          <p:cNvPicPr>
            <a:picLocks noGrp="1" noChangeAspect="1"/>
          </p:cNvPicPr>
          <p:nvPr>
            <p:ph idx="1"/>
          </p:nvPr>
        </p:nvPicPr>
        <p:blipFill>
          <a:blip r:embed="rId3" cstate="print"/>
          <a:stretch>
            <a:fillRect/>
          </a:stretch>
        </p:blipFill>
        <p:spPr>
          <a:xfrm>
            <a:off x="809774" y="1447800"/>
            <a:ext cx="7524451" cy="4800600"/>
          </a:xfrm>
        </p:spPr>
      </p:pic>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25</a:t>
            </a:fld>
            <a:endParaRPr lang="en-US" altLang="zh-CN" dirty="0">
              <a:latin typeface="Arial Narrow" pitchFamily="34" charset="0"/>
              <a:ea typeface="宋体" pitchFamily="2"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Fault </a:t>
            </a:r>
            <a:r>
              <a:rPr lang="en-US" dirty="0" err="1" smtClean="0"/>
              <a:t>Subsumption</a:t>
            </a:r>
            <a:endParaRPr lang="en-US" dirty="0"/>
          </a:p>
        </p:txBody>
      </p:sp>
      <p:pic>
        <p:nvPicPr>
          <p:cNvPr id="5" name="Content Placeholder 4" descr="dom_equ_fault_collapsing.png"/>
          <p:cNvPicPr>
            <a:picLocks noGrp="1" noChangeAspect="1"/>
          </p:cNvPicPr>
          <p:nvPr>
            <p:ph idx="1"/>
          </p:nvPr>
        </p:nvPicPr>
        <p:blipFill>
          <a:blip r:embed="rId3" cstate="print"/>
          <a:stretch>
            <a:fillRect/>
          </a:stretch>
        </p:blipFill>
        <p:spPr>
          <a:xfrm>
            <a:off x="809774" y="1447800"/>
            <a:ext cx="7524451" cy="4800600"/>
          </a:xfrm>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26</a:t>
            </a:fld>
            <a:endParaRPr lang="en-US" altLang="zh-CN" dirty="0">
              <a:latin typeface="Arial Narrow" pitchFamily="34" charset="0"/>
              <a:ea typeface="宋体"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Size Reduction</a:t>
            </a:r>
            <a:endParaRPr lang="en-US" dirty="0"/>
          </a:p>
        </p:txBody>
      </p:sp>
      <p:pic>
        <p:nvPicPr>
          <p:cNvPr id="4" name="Content Placeholder 3" descr="fig_dictionary_histogram.png"/>
          <p:cNvPicPr>
            <a:picLocks noGrp="1" noChangeAspect="1"/>
          </p:cNvPicPr>
          <p:nvPr>
            <p:ph idx="1"/>
          </p:nvPr>
        </p:nvPicPr>
        <p:blipFill>
          <a:blip r:embed="rId3" cstate="print"/>
          <a:stretch>
            <a:fillRect/>
          </a:stretch>
        </p:blipFill>
        <p:spPr>
          <a:xfrm>
            <a:off x="0" y="1447800"/>
            <a:ext cx="9144000" cy="4572000"/>
          </a:xfrm>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27</a:t>
            </a:fld>
            <a:endParaRPr lang="en-US" altLang="zh-CN" dirty="0">
              <a:latin typeface="Arial Narrow" pitchFamily="34" charset="0"/>
              <a:ea typeface="宋体" pitchFamily="2" charset="-122"/>
            </a:endParaRPr>
          </a:p>
        </p:txBody>
      </p:sp>
      <p:sp>
        <p:nvSpPr>
          <p:cNvPr id="5" name="TextBox 4"/>
          <p:cNvSpPr txBox="1"/>
          <p:nvPr/>
        </p:nvSpPr>
        <p:spPr>
          <a:xfrm>
            <a:off x="0" y="6488668"/>
            <a:ext cx="8682698" cy="369332"/>
          </a:xfrm>
          <a:prstGeom prst="rect">
            <a:avLst/>
          </a:prstGeom>
          <a:noFill/>
        </p:spPr>
        <p:txBody>
          <a:bodyPr wrap="none" rtlCol="0">
            <a:spAutoFit/>
          </a:bodyPr>
          <a:lstStyle/>
          <a:p>
            <a:r>
              <a:rPr lang="en-US" dirty="0" smtClean="0"/>
              <a:t>Average reduction: 98.64% (TF), 99.37% (TRAX-without-hazards), 99.85% (TRAX)</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Dictionary Summary</a:t>
            </a:r>
            <a:endParaRPr lang="en-US" dirty="0"/>
          </a:p>
        </p:txBody>
      </p:sp>
      <p:sp>
        <p:nvSpPr>
          <p:cNvPr id="3" name="Content Placeholder 2"/>
          <p:cNvSpPr>
            <a:spLocks noGrp="1"/>
          </p:cNvSpPr>
          <p:nvPr>
            <p:ph idx="1"/>
          </p:nvPr>
        </p:nvSpPr>
        <p:spPr>
          <a:xfrm>
            <a:off x="457200" y="1447800"/>
            <a:ext cx="8229600" cy="4800600"/>
          </a:xfrm>
        </p:spPr>
        <p:txBody>
          <a:bodyPr/>
          <a:lstStyle/>
          <a:p>
            <a:r>
              <a:rPr lang="en-US" dirty="0" smtClean="0"/>
              <a:t>Failure localization needed only to the level of repair, replacement, or avoidance</a:t>
            </a:r>
          </a:p>
          <a:p>
            <a:endParaRPr lang="en-US" dirty="0" smtClean="0"/>
          </a:p>
          <a:p>
            <a:r>
              <a:rPr lang="en-US" dirty="0" smtClean="0"/>
              <a:t>The hierarchical fault dictionary eliminates</a:t>
            </a:r>
            <a:r>
              <a:rPr lang="en-US" dirty="0"/>
              <a:t> </a:t>
            </a:r>
            <a:r>
              <a:rPr lang="en-US" dirty="0" smtClean="0"/>
              <a:t>inter-module faults using equivalence and </a:t>
            </a:r>
            <a:r>
              <a:rPr lang="en-US" dirty="0" err="1" smtClean="0"/>
              <a:t>subsumption</a:t>
            </a:r>
            <a:r>
              <a:rPr lang="en-US" dirty="0" smtClean="0"/>
              <a:t> relationships</a:t>
            </a:r>
          </a:p>
          <a:p>
            <a:endParaRPr lang="en-US" dirty="0" smtClean="0"/>
          </a:p>
          <a:p>
            <a:r>
              <a:rPr lang="en-US" dirty="0" smtClean="0"/>
              <a:t>Dictionary compaction experiments show average size reduction of 99.85% (TRAX)</a:t>
            </a:r>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28</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685800" y="1447800"/>
            <a:ext cx="7772400" cy="5410200"/>
          </a:xfrm>
        </p:spPr>
        <p:txBody>
          <a:bodyPr/>
          <a:lstStyle/>
          <a:p>
            <a:r>
              <a:rPr lang="en-US" dirty="0" smtClean="0">
                <a:solidFill>
                  <a:schemeClr val="bg1">
                    <a:lumMod val="75000"/>
                  </a:schemeClr>
                </a:solidFill>
              </a:rPr>
              <a:t>Motivation</a:t>
            </a:r>
          </a:p>
          <a:p>
            <a:r>
              <a:rPr lang="en-US" dirty="0" smtClean="0">
                <a:solidFill>
                  <a:schemeClr val="bg1">
                    <a:lumMod val="75000"/>
                  </a:schemeClr>
                </a:solidFill>
              </a:rPr>
              <a:t>Transition-X (TRAX) Fault Model</a:t>
            </a:r>
          </a:p>
          <a:p>
            <a:r>
              <a:rPr lang="en-US" dirty="0" smtClean="0">
                <a:solidFill>
                  <a:schemeClr val="bg1">
                    <a:lumMod val="75000"/>
                  </a:schemeClr>
                </a:solidFill>
              </a:rPr>
              <a:t>Hierarchical Fault Dictionary</a:t>
            </a:r>
          </a:p>
          <a:p>
            <a:r>
              <a:rPr lang="en-US" dirty="0" smtClean="0"/>
              <a:t>On-Chip Diagnosis Architecture</a:t>
            </a:r>
          </a:p>
          <a:p>
            <a:pPr lvl="1"/>
            <a:r>
              <a:rPr lang="en-US" dirty="0" smtClean="0"/>
              <a:t>TRAX On-Chip Hardware</a:t>
            </a:r>
          </a:p>
          <a:p>
            <a:pPr lvl="1"/>
            <a:r>
              <a:rPr lang="en-US" dirty="0" smtClean="0"/>
              <a:t>Diagnosis Hardware Overhead</a:t>
            </a:r>
          </a:p>
          <a:p>
            <a:pPr lvl="1"/>
            <a:r>
              <a:rPr lang="en-US" dirty="0" smtClean="0"/>
              <a:t>Experiments</a:t>
            </a:r>
          </a:p>
          <a:p>
            <a:r>
              <a:rPr lang="en-US" dirty="0" smtClean="0">
                <a:solidFill>
                  <a:schemeClr val="bg1">
                    <a:lumMod val="75000"/>
                  </a:schemeClr>
                </a:solidFill>
              </a:rPr>
              <a:t>Multiple Defect Diagnosis</a:t>
            </a:r>
          </a:p>
          <a:p>
            <a:r>
              <a:rPr lang="en-US" dirty="0" smtClean="0">
                <a:solidFill>
                  <a:schemeClr val="bg1">
                    <a:lumMod val="75000"/>
                  </a:schemeClr>
                </a:solidFill>
              </a:rPr>
              <a:t>Conclusions &amp; Future Work</a:t>
            </a:r>
            <a:endParaRPr lang="en-US" dirty="0">
              <a:solidFill>
                <a:schemeClr val="bg1">
                  <a:lumMod val="75000"/>
                </a:schemeClr>
              </a:solidFill>
            </a:endParaRPr>
          </a:p>
        </p:txBody>
      </p:sp>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29</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5" name="Content Placeholder 4"/>
          <p:cNvSpPr>
            <a:spLocks noGrp="1"/>
          </p:cNvSpPr>
          <p:nvPr>
            <p:ph sz="half" idx="1"/>
          </p:nvPr>
        </p:nvSpPr>
        <p:spPr>
          <a:xfrm>
            <a:off x="152400" y="1524000"/>
            <a:ext cx="5867400" cy="5105400"/>
          </a:xfrm>
        </p:spPr>
        <p:txBody>
          <a:bodyPr>
            <a:normAutofit fontScale="92500" lnSpcReduction="10000"/>
          </a:bodyPr>
          <a:lstStyle/>
          <a:p>
            <a:r>
              <a:rPr lang="en-US" dirty="0" smtClean="0"/>
              <a:t>Continual scaling enables speed, area, and power improvements</a:t>
            </a:r>
          </a:p>
          <a:p>
            <a:endParaRPr lang="en-US" dirty="0" smtClean="0"/>
          </a:p>
          <a:p>
            <a:r>
              <a:rPr lang="en-US" dirty="0" smtClean="0"/>
              <a:t>Not without downsides, however</a:t>
            </a:r>
          </a:p>
          <a:p>
            <a:endParaRPr lang="en-US" dirty="0" smtClean="0"/>
          </a:p>
          <a:p>
            <a:r>
              <a:rPr lang="en-US" dirty="0" smtClean="0"/>
              <a:t>Imperfect fabrication process, showing increasing variation</a:t>
            </a:r>
          </a:p>
          <a:p>
            <a:endParaRPr lang="en-US" dirty="0" smtClean="0"/>
          </a:p>
          <a:p>
            <a:r>
              <a:rPr lang="en-US" dirty="0" smtClean="0"/>
              <a:t>Early-life and wear-out failures pose new challenges</a:t>
            </a:r>
          </a:p>
          <a:p>
            <a:endParaRPr lang="en-US" dirty="0" smtClean="0"/>
          </a:p>
          <a:p>
            <a:r>
              <a:rPr lang="en-US" dirty="0" smtClean="0"/>
              <a:t>Need to ensure robustness</a:t>
            </a:r>
          </a:p>
        </p:txBody>
      </p:sp>
      <p:pic>
        <p:nvPicPr>
          <p:cNvPr id="7" name="Content Placeholder 6" descr="chip_defects.png"/>
          <p:cNvPicPr>
            <a:picLocks noGrp="1" noChangeAspect="1"/>
          </p:cNvPicPr>
          <p:nvPr>
            <p:ph sz="half" idx="2"/>
          </p:nvPr>
        </p:nvPicPr>
        <p:blipFill>
          <a:blip r:embed="rId3" cstate="print"/>
          <a:stretch>
            <a:fillRect/>
          </a:stretch>
        </p:blipFill>
        <p:spPr>
          <a:xfrm>
            <a:off x="6374566" y="3810000"/>
            <a:ext cx="2492271" cy="2815343"/>
          </a:xfrm>
        </p:spPr>
      </p:pic>
      <p:pic>
        <p:nvPicPr>
          <p:cNvPr id="1026" name="Picture 2" descr="Y:\Dropbox\thesis\presentation\moores_law.png"/>
          <p:cNvPicPr>
            <a:picLocks noChangeAspect="1" noChangeArrowheads="1"/>
          </p:cNvPicPr>
          <p:nvPr/>
        </p:nvPicPr>
        <p:blipFill>
          <a:blip r:embed="rId4" cstate="print"/>
          <a:srcRect/>
          <a:stretch>
            <a:fillRect/>
          </a:stretch>
        </p:blipFill>
        <p:spPr bwMode="auto">
          <a:xfrm>
            <a:off x="6172200" y="1295400"/>
            <a:ext cx="2792588" cy="2509838"/>
          </a:xfrm>
          <a:prstGeom prst="rect">
            <a:avLst/>
          </a:prstGeom>
          <a:noFill/>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3</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nchor="t"/>
          <a:lstStyle/>
          <a:p>
            <a:r>
              <a:rPr lang="en-US" dirty="0" smtClean="0"/>
              <a:t>On-Chip Diagnosis Architecture</a:t>
            </a:r>
            <a:endParaRPr lang="en-US" dirty="0"/>
          </a:p>
        </p:txBody>
      </p:sp>
      <p:pic>
        <p:nvPicPr>
          <p:cNvPr id="6" name="Content Placeholder 5" descr="supergraphic_ch3_diag.png"/>
          <p:cNvPicPr>
            <a:picLocks noGrp="1" noChangeAspect="1"/>
          </p:cNvPicPr>
          <p:nvPr>
            <p:ph idx="1"/>
          </p:nvPr>
        </p:nvPicPr>
        <p:blipFill>
          <a:blip r:embed="rId3" cstate="print"/>
          <a:stretch>
            <a:fillRect/>
          </a:stretch>
        </p:blipFill>
        <p:spPr>
          <a:xfrm>
            <a:off x="0" y="1228051"/>
            <a:ext cx="9144000" cy="5629949"/>
          </a:xfrm>
        </p:spPr>
      </p:pic>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30</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on_chip_test_casp_4.png"/>
          <p:cNvPicPr>
            <a:picLocks noGrp="1" noChangeAspect="1"/>
          </p:cNvPicPr>
          <p:nvPr>
            <p:ph idx="1"/>
          </p:nvPr>
        </p:nvPicPr>
        <p:blipFill>
          <a:blip r:embed="rId3" cstate="print"/>
          <a:stretch>
            <a:fillRect/>
          </a:stretch>
        </p:blipFill>
        <p:spPr>
          <a:xfrm>
            <a:off x="229518" y="252985"/>
            <a:ext cx="8684964" cy="5766815"/>
          </a:xfrm>
        </p:spPr>
      </p:pic>
      <p:sp>
        <p:nvSpPr>
          <p:cNvPr id="5" name="Rectangle 4"/>
          <p:cNvSpPr/>
          <p:nvPr/>
        </p:nvSpPr>
        <p:spPr>
          <a:xfrm>
            <a:off x="0" y="6248400"/>
            <a:ext cx="8305800" cy="584775"/>
          </a:xfrm>
          <a:prstGeom prst="rect">
            <a:avLst/>
          </a:prstGeom>
        </p:spPr>
        <p:txBody>
          <a:bodyPr wrap="square">
            <a:spAutoFit/>
          </a:bodyPr>
          <a:lstStyle/>
          <a:p>
            <a:r>
              <a:rPr lang="en-US" sz="1600" dirty="0" smtClean="0"/>
              <a:t>Y. Li, S. </a:t>
            </a:r>
            <a:r>
              <a:rPr lang="en-US" sz="1600" dirty="0" err="1" smtClean="0"/>
              <a:t>Makar</a:t>
            </a:r>
            <a:r>
              <a:rPr lang="en-US" sz="1600" dirty="0" smtClean="0"/>
              <a:t>, and S. </a:t>
            </a:r>
            <a:r>
              <a:rPr lang="en-US" sz="1600" dirty="0" err="1" smtClean="0"/>
              <a:t>Mitra</a:t>
            </a:r>
            <a:r>
              <a:rPr lang="en-US" sz="1600" dirty="0" smtClean="0"/>
              <a:t>, “CASP: Concurrent Autonomous Chip Self-Test Using Stored Test Patterns,”, IEEE/ACM Design, Automation and Test in Europe, pp. 885-890, 2008.</a:t>
            </a:r>
            <a:endParaRPr lang="en-US" sz="1600" dirty="0"/>
          </a:p>
        </p:txBody>
      </p:sp>
      <p:sp>
        <p:nvSpPr>
          <p:cNvPr id="7"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31</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and Diagnosis Process</a:t>
            </a:r>
            <a:endParaRPr lang="en-US" dirty="0"/>
          </a:p>
        </p:txBody>
      </p:sp>
      <p:pic>
        <p:nvPicPr>
          <p:cNvPr id="4" name="Content Placeholder 3" descr="on_chip_test_and_diagnosis_03.png"/>
          <p:cNvPicPr>
            <a:picLocks noGrp="1" noChangeAspect="1"/>
          </p:cNvPicPr>
          <p:nvPr>
            <p:ph idx="1"/>
          </p:nvPr>
        </p:nvPicPr>
        <p:blipFill>
          <a:blip r:embed="rId3" cstate="print"/>
          <a:stretch>
            <a:fillRect/>
          </a:stretch>
        </p:blipFill>
        <p:spPr>
          <a:xfrm>
            <a:off x="1785274" y="1600200"/>
            <a:ext cx="5573452" cy="4800600"/>
          </a:xfrm>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32</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Diagnosis Architecture</a:t>
            </a:r>
            <a:endParaRPr lang="en-US" dirty="0"/>
          </a:p>
        </p:txBody>
      </p:sp>
      <p:pic>
        <p:nvPicPr>
          <p:cNvPr id="4" name="Content Placeholder 3" descr="fig_trax_architecture_1.png"/>
          <p:cNvPicPr>
            <a:picLocks noGrp="1" noChangeAspect="1"/>
          </p:cNvPicPr>
          <p:nvPr>
            <p:ph idx="1"/>
          </p:nvPr>
        </p:nvPicPr>
        <p:blipFill>
          <a:blip r:embed="rId3" cstate="print"/>
          <a:stretch>
            <a:fillRect/>
          </a:stretch>
        </p:blipFill>
        <p:spPr>
          <a:xfrm>
            <a:off x="0" y="1225295"/>
            <a:ext cx="9144000" cy="5632705"/>
          </a:xfrm>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33</a:t>
            </a:fld>
            <a:endParaRPr lang="en-US" altLang="zh-CN" dirty="0">
              <a:latin typeface="Arial Narrow" pitchFamily="34" charset="0"/>
              <a:ea typeface="宋体"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Diagnosis Architecture</a:t>
            </a:r>
            <a:endParaRPr lang="en-US" dirty="0"/>
          </a:p>
        </p:txBody>
      </p:sp>
      <p:pic>
        <p:nvPicPr>
          <p:cNvPr id="4" name="Content Placeholder 3" descr="fig_trax_architecture_1.png"/>
          <p:cNvPicPr>
            <a:picLocks noGrp="1" noChangeAspect="1"/>
          </p:cNvPicPr>
          <p:nvPr>
            <p:ph idx="1"/>
          </p:nvPr>
        </p:nvPicPr>
        <p:blipFill>
          <a:blip r:embed="rId3" cstate="print"/>
          <a:stretch>
            <a:fillRect/>
          </a:stretch>
        </p:blipFill>
        <p:spPr>
          <a:xfrm>
            <a:off x="0" y="1225295"/>
            <a:ext cx="9144000" cy="5632704"/>
          </a:xfrm>
        </p:spPr>
      </p:pic>
      <p:sp>
        <p:nvSpPr>
          <p:cNvPr id="5" name="Slide Number Placeholder 3"/>
          <p:cNvSpPr txBox="1">
            <a:spLocks/>
          </p:cNvSpPr>
          <p:nvPr/>
        </p:nvSpPr>
        <p:spPr bwMode="auto">
          <a:xfrm>
            <a:off x="0" y="6400800"/>
            <a:ext cx="524656" cy="457200"/>
          </a:xfrm>
          <a:prstGeom prst="rect">
            <a:avLst/>
          </a:prstGeom>
          <a:noFill/>
          <a:ln w="9525">
            <a:noFill/>
            <a:miter lim="800000"/>
            <a:headEnd/>
            <a:tailEnd/>
          </a:ln>
        </p:spPr>
        <p:txBody>
          <a:bodyPr anchor="b"/>
          <a:lstStyle/>
          <a:p>
            <a:fld id="{B7F915FC-F79F-4EAE-9D2D-2DCA78E7B598}" type="slidenum">
              <a:rPr lang="en-US" altLang="zh-CN">
                <a:latin typeface="Arial Narrow" pitchFamily="34" charset="0"/>
                <a:ea typeface="宋体" pitchFamily="2" charset="-122"/>
              </a:rPr>
              <a:pPr/>
              <a:t>34</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Diagnosis Architecture</a:t>
            </a:r>
            <a:endParaRPr lang="en-US" dirty="0"/>
          </a:p>
        </p:txBody>
      </p:sp>
      <p:pic>
        <p:nvPicPr>
          <p:cNvPr id="4" name="Content Placeholder 3" descr="fig_trax_architecture_1.png"/>
          <p:cNvPicPr>
            <a:picLocks noGrp="1" noChangeAspect="1"/>
          </p:cNvPicPr>
          <p:nvPr>
            <p:ph idx="1"/>
          </p:nvPr>
        </p:nvPicPr>
        <p:blipFill>
          <a:blip r:embed="rId3" cstate="print"/>
          <a:stretch>
            <a:fillRect/>
          </a:stretch>
        </p:blipFill>
        <p:spPr>
          <a:xfrm>
            <a:off x="0" y="1675637"/>
            <a:ext cx="9144000" cy="4732019"/>
          </a:xfrm>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35</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lstStyle/>
          <a:p>
            <a:r>
              <a:rPr lang="en-US" dirty="0" smtClean="0"/>
              <a:t>Diagnosis Architecture Overhead</a:t>
            </a:r>
            <a:endParaRPr lang="en-US" dirty="0"/>
          </a:p>
        </p:txBody>
      </p:sp>
      <p:sp>
        <p:nvSpPr>
          <p:cNvPr id="3" name="Content Placeholder 2"/>
          <p:cNvSpPr>
            <a:spLocks noGrp="1"/>
          </p:cNvSpPr>
          <p:nvPr>
            <p:ph idx="1"/>
          </p:nvPr>
        </p:nvSpPr>
        <p:spPr>
          <a:xfrm>
            <a:off x="0" y="1447800"/>
            <a:ext cx="9144000" cy="4800600"/>
          </a:xfrm>
        </p:spPr>
        <p:txBody>
          <a:bodyPr/>
          <a:lstStyle/>
          <a:p>
            <a:r>
              <a:rPr lang="en-US" dirty="0" smtClean="0"/>
              <a:t>Processing overhead:</a:t>
            </a:r>
          </a:p>
          <a:p>
            <a:pPr lvl="1"/>
            <a:r>
              <a:rPr lang="en-US" dirty="0" smtClean="0"/>
              <a:t>About 22,600 cycles for diagnosis (</a:t>
            </a:r>
            <a:r>
              <a:rPr lang="en-US" i="1" dirty="0" smtClean="0"/>
              <a:t>k</a:t>
            </a:r>
            <a:r>
              <a:rPr lang="en-US" dirty="0" smtClean="0"/>
              <a:t> = 5000)</a:t>
            </a:r>
          </a:p>
          <a:p>
            <a:r>
              <a:rPr lang="en-US" dirty="0" smtClean="0"/>
              <a:t>Area overhead:</a:t>
            </a:r>
          </a:p>
          <a:p>
            <a:pPr lvl="1"/>
            <a:r>
              <a:rPr lang="en-US" sz="1800" dirty="0" smtClean="0"/>
              <a:t>(40 × </a:t>
            </a:r>
            <a:r>
              <a:rPr lang="en-US" sz="1800" i="1" dirty="0" smtClean="0"/>
              <a:t>x</a:t>
            </a:r>
            <a:r>
              <a:rPr lang="en-US" sz="1800" dirty="0" smtClean="0"/>
              <a:t> × </a:t>
            </a:r>
            <a:r>
              <a:rPr lang="en-US" sz="1800" i="1" dirty="0" err="1" smtClean="0"/>
              <a:t>M</a:t>
            </a:r>
            <a:r>
              <a:rPr lang="en-US" sz="1800" i="1" baseline="-25000" dirty="0" err="1" smtClean="0"/>
              <a:t>max</a:t>
            </a:r>
            <a:r>
              <a:rPr lang="en-US" sz="1800" dirty="0" smtClean="0"/>
              <a:t> + 2 × </a:t>
            </a:r>
            <a:r>
              <a:rPr lang="en-US" sz="1800" i="1" dirty="0" smtClean="0"/>
              <a:t>x</a:t>
            </a:r>
            <a:r>
              <a:rPr lang="en-US" sz="1800" dirty="0" smtClean="0"/>
              <a:t>  + 20 × </a:t>
            </a:r>
            <a:r>
              <a:rPr lang="en-US" sz="1800" i="1" dirty="0" err="1" smtClean="0"/>
              <a:t>M</a:t>
            </a:r>
            <a:r>
              <a:rPr lang="en-US" sz="1800" i="1" baseline="-25000" dirty="0" err="1" smtClean="0"/>
              <a:t>max</a:t>
            </a:r>
            <a:r>
              <a:rPr lang="en-US" sz="1800" dirty="0" smtClean="0"/>
              <a:t> + 3) + (16 × </a:t>
            </a:r>
            <a:r>
              <a:rPr lang="en-US" sz="1800" i="1" dirty="0" err="1" smtClean="0"/>
              <a:t>T</a:t>
            </a:r>
            <a:r>
              <a:rPr lang="en-US" sz="1800" i="1" baseline="-25000" dirty="0" err="1" smtClean="0"/>
              <a:t>max</a:t>
            </a:r>
            <a:r>
              <a:rPr lang="en-US" sz="1800" dirty="0" smtClean="0"/>
              <a:t> + 4) + (23 × </a:t>
            </a:r>
            <a:r>
              <a:rPr lang="en-US" sz="1800" i="1" dirty="0" smtClean="0"/>
              <a:t>k</a:t>
            </a:r>
            <a:r>
              <a:rPr lang="en-US" sz="1800" dirty="0" smtClean="0"/>
              <a:t>)</a:t>
            </a:r>
          </a:p>
          <a:p>
            <a:pPr lvl="1"/>
            <a:r>
              <a:rPr lang="en-US" sz="2400" dirty="0" smtClean="0"/>
              <a:t>About 130k gates (i.e., 0.0261% of T2 design) (</a:t>
            </a:r>
            <a:r>
              <a:rPr lang="en-US" sz="2400" i="1" dirty="0" smtClean="0"/>
              <a:t>k</a:t>
            </a:r>
            <a:r>
              <a:rPr lang="en-US" sz="2400" dirty="0" smtClean="0"/>
              <a:t> = 5000)</a:t>
            </a:r>
          </a:p>
          <a:p>
            <a:pPr lvl="1"/>
            <a:endParaRPr lang="en-US" dirty="0" smtClean="0"/>
          </a:p>
        </p:txBody>
      </p:sp>
      <p:graphicFrame>
        <p:nvGraphicFramePr>
          <p:cNvPr id="4" name="Table 3"/>
          <p:cNvGraphicFramePr>
            <a:graphicFrameLocks noGrp="1"/>
          </p:cNvGraphicFramePr>
          <p:nvPr/>
        </p:nvGraphicFramePr>
        <p:xfrm>
          <a:off x="4953000" y="4267200"/>
          <a:ext cx="4191000" cy="2615516"/>
        </p:xfrm>
        <a:graphic>
          <a:graphicData uri="http://schemas.openxmlformats.org/drawingml/2006/table">
            <a:tbl>
              <a:tblPr firstRow="1" bandRow="1">
                <a:tableStyleId>{5940675A-B579-460E-94D1-54222C63F5DA}</a:tableStyleId>
              </a:tblPr>
              <a:tblGrid>
                <a:gridCol w="929454"/>
                <a:gridCol w="2348988"/>
                <a:gridCol w="912558"/>
              </a:tblGrid>
              <a:tr h="408598">
                <a:tc>
                  <a:txBody>
                    <a:bodyPr/>
                    <a:lstStyle/>
                    <a:p>
                      <a:r>
                        <a:rPr lang="en-US" sz="2000" b="1" i="1" dirty="0" err="1" smtClean="0">
                          <a:ln>
                            <a:noFill/>
                          </a:ln>
                          <a:solidFill>
                            <a:schemeClr val="tx1"/>
                          </a:solidFill>
                        </a:rPr>
                        <a:t>Tmax</a:t>
                      </a:r>
                      <a:endParaRPr lang="en-US" sz="2000" b="1" i="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1" dirty="0" smtClean="0">
                          <a:ln>
                            <a:noFill/>
                          </a:ln>
                          <a:solidFill>
                            <a:schemeClr val="tx1"/>
                          </a:solidFill>
                        </a:rPr>
                        <a:t>Max no. of</a:t>
                      </a:r>
                      <a:r>
                        <a:rPr lang="en-US" sz="2000" b="1" baseline="0" dirty="0" smtClean="0">
                          <a:ln>
                            <a:noFill/>
                          </a:ln>
                          <a:solidFill>
                            <a:schemeClr val="tx1"/>
                          </a:solidFill>
                        </a:rPr>
                        <a:t> tests</a:t>
                      </a:r>
                      <a:endParaRPr lang="en-US" sz="2000" b="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2000" b="1" dirty="0" smtClean="0">
                          <a:ln>
                            <a:noFill/>
                          </a:ln>
                          <a:solidFill>
                            <a:schemeClr val="tx1"/>
                          </a:solidFill>
                        </a:rPr>
                        <a:t>211</a:t>
                      </a:r>
                      <a:endParaRPr lang="en-US" sz="2000" b="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408598">
                <a:tc>
                  <a:txBody>
                    <a:bodyPr/>
                    <a:lstStyle/>
                    <a:p>
                      <a:r>
                        <a:rPr lang="en-US" sz="2000" b="1" i="1" dirty="0" err="1" smtClean="0">
                          <a:ln>
                            <a:noFill/>
                          </a:ln>
                          <a:solidFill>
                            <a:schemeClr val="tx1"/>
                          </a:solidFill>
                        </a:rPr>
                        <a:t>Mmax</a:t>
                      </a:r>
                      <a:endParaRPr lang="en-US" sz="2000" b="1" i="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smtClean="0">
                          <a:ln>
                            <a:noFill/>
                          </a:ln>
                          <a:solidFill>
                            <a:schemeClr val="tx1"/>
                          </a:solidFill>
                        </a:rPr>
                        <a:t>Max no. of modules</a:t>
                      </a:r>
                      <a:endParaRPr lang="en-US" sz="2000" b="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smtClean="0">
                          <a:ln>
                            <a:noFill/>
                          </a:ln>
                          <a:solidFill>
                            <a:schemeClr val="tx1"/>
                          </a:solidFill>
                        </a:rPr>
                        <a:t>10</a:t>
                      </a:r>
                      <a:endParaRPr lang="en-US" sz="2000" b="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598">
                <a:tc>
                  <a:txBody>
                    <a:bodyPr/>
                    <a:lstStyle/>
                    <a:p>
                      <a:r>
                        <a:rPr lang="en-US" sz="2000" b="1" i="1" dirty="0" err="1" smtClean="0">
                          <a:ln>
                            <a:noFill/>
                          </a:ln>
                          <a:solidFill>
                            <a:schemeClr val="tx1"/>
                          </a:solidFill>
                        </a:rPr>
                        <a:t>Fmax</a:t>
                      </a:r>
                      <a:endParaRPr lang="en-US" sz="2000" b="1" i="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smtClean="0">
                          <a:ln>
                            <a:noFill/>
                          </a:ln>
                          <a:solidFill>
                            <a:schemeClr val="tx1"/>
                          </a:solidFill>
                        </a:rPr>
                        <a:t>Max no.</a:t>
                      </a:r>
                      <a:r>
                        <a:rPr lang="en-US" sz="2000" b="1" baseline="0" dirty="0" smtClean="0">
                          <a:ln>
                            <a:noFill/>
                          </a:ln>
                          <a:solidFill>
                            <a:schemeClr val="tx1"/>
                          </a:solidFill>
                        </a:rPr>
                        <a:t> of faults</a:t>
                      </a:r>
                      <a:endParaRPr lang="en-US" sz="2000" b="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smtClean="0">
                          <a:ln>
                            <a:noFill/>
                          </a:ln>
                          <a:solidFill>
                            <a:schemeClr val="tx1"/>
                          </a:solidFill>
                        </a:rPr>
                        <a:t>21537</a:t>
                      </a:r>
                      <a:endParaRPr lang="en-US" sz="2000" b="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80287">
                <a:tc>
                  <a:txBody>
                    <a:bodyPr/>
                    <a:lstStyle/>
                    <a:p>
                      <a:r>
                        <a:rPr lang="en-US" sz="2000" b="1" i="1" dirty="0" smtClean="0">
                          <a:ln>
                            <a:noFill/>
                          </a:ln>
                          <a:solidFill>
                            <a:schemeClr val="tx1"/>
                          </a:solidFill>
                        </a:rPr>
                        <a:t>x</a:t>
                      </a:r>
                      <a:endParaRPr lang="en-US" sz="2000" b="1" i="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smtClean="0">
                          <a:ln>
                            <a:noFill/>
                          </a:ln>
                          <a:solidFill>
                            <a:schemeClr val="tx1"/>
                          </a:solidFill>
                        </a:rPr>
                        <a:t>log</a:t>
                      </a:r>
                      <a:r>
                        <a:rPr lang="en-US" sz="2000" b="1" baseline="-25000" dirty="0" smtClean="0">
                          <a:ln>
                            <a:noFill/>
                          </a:ln>
                          <a:solidFill>
                            <a:schemeClr val="tx1"/>
                          </a:solidFill>
                        </a:rPr>
                        <a:t>2</a:t>
                      </a:r>
                      <a:r>
                        <a:rPr lang="en-US" sz="2000" b="1" dirty="0" smtClean="0">
                          <a:ln>
                            <a:noFill/>
                          </a:ln>
                          <a:solidFill>
                            <a:schemeClr val="tx1"/>
                          </a:solidFill>
                        </a:rPr>
                        <a:t>(</a:t>
                      </a:r>
                      <a:r>
                        <a:rPr lang="en-US" sz="2000" b="1" dirty="0" err="1" smtClean="0">
                          <a:ln>
                            <a:noFill/>
                          </a:ln>
                          <a:solidFill>
                            <a:schemeClr val="tx1"/>
                          </a:solidFill>
                        </a:rPr>
                        <a:t>Fmax</a:t>
                      </a:r>
                      <a:r>
                        <a:rPr lang="en-US" sz="2000" b="1" dirty="0" smtClean="0">
                          <a:ln>
                            <a:noFill/>
                          </a:ln>
                          <a:solidFill>
                            <a:schemeClr val="tx1"/>
                          </a:solidFill>
                        </a:rPr>
                        <a:t>)</a:t>
                      </a:r>
                      <a:endParaRPr lang="en-US" sz="2000" b="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smtClean="0">
                          <a:ln>
                            <a:noFill/>
                          </a:ln>
                          <a:solidFill>
                            <a:schemeClr val="tx1"/>
                          </a:solidFill>
                        </a:rPr>
                        <a:t>15</a:t>
                      </a:r>
                      <a:endParaRPr lang="en-US" sz="2000" b="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8598">
                <a:tc>
                  <a:txBody>
                    <a:bodyPr/>
                    <a:lstStyle/>
                    <a:p>
                      <a:r>
                        <a:rPr lang="en-US" sz="2000" b="1" i="1" smtClean="0">
                          <a:ln>
                            <a:noFill/>
                          </a:ln>
                          <a:solidFill>
                            <a:schemeClr val="tx1"/>
                          </a:solidFill>
                        </a:rPr>
                        <a:t>k</a:t>
                      </a:r>
                      <a:endParaRPr lang="en-US" sz="2000" b="1" i="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smtClean="0">
                          <a:ln>
                            <a:noFill/>
                          </a:ln>
                          <a:solidFill>
                            <a:schemeClr val="tx1"/>
                          </a:solidFill>
                        </a:rPr>
                        <a:t>No. faults in</a:t>
                      </a:r>
                      <a:r>
                        <a:rPr lang="en-US" sz="2000" b="1" baseline="0" dirty="0" smtClean="0">
                          <a:ln>
                            <a:noFill/>
                          </a:ln>
                          <a:solidFill>
                            <a:schemeClr val="tx1"/>
                          </a:solidFill>
                        </a:rPr>
                        <a:t> </a:t>
                      </a:r>
                      <a:r>
                        <a:rPr lang="en-US" sz="2000" b="1" dirty="0" smtClean="0">
                          <a:ln>
                            <a:noFill/>
                          </a:ln>
                          <a:solidFill>
                            <a:schemeClr val="tx1"/>
                          </a:solidFill>
                        </a:rPr>
                        <a:t>parallel</a:t>
                      </a:r>
                      <a:endParaRPr lang="en-US" sz="2000" b="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000" b="1" dirty="0" smtClean="0">
                          <a:ln>
                            <a:noFill/>
                          </a:ln>
                          <a:solidFill>
                            <a:schemeClr val="tx1"/>
                          </a:solidFill>
                        </a:rPr>
                        <a:t>5000</a:t>
                      </a:r>
                      <a:endParaRPr lang="en-US" sz="2000" b="1" dirty="0">
                        <a:ln>
                          <a:noFill/>
                        </a:ln>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026" name="Picture 2" descr="Y:\school\research\proposal\presentation\dfd_overhead_k_plot.png"/>
          <p:cNvPicPr>
            <a:picLocks noChangeAspect="1" noChangeArrowheads="1"/>
          </p:cNvPicPr>
          <p:nvPr/>
        </p:nvPicPr>
        <p:blipFill>
          <a:blip r:embed="rId3" cstate="print"/>
          <a:stretch>
            <a:fillRect/>
          </a:stretch>
        </p:blipFill>
        <p:spPr bwMode="auto">
          <a:xfrm>
            <a:off x="0" y="4343400"/>
            <a:ext cx="4832195" cy="1981199"/>
          </a:xfrm>
          <a:prstGeom prst="rect">
            <a:avLst/>
          </a:prstGeom>
          <a:noFill/>
        </p:spPr>
      </p:pic>
      <p:sp>
        <p:nvSpPr>
          <p:cNvPr id="7" name="Slide Number Placeholder 3"/>
          <p:cNvSpPr txBox="1">
            <a:spLocks/>
          </p:cNvSpPr>
          <p:nvPr/>
        </p:nvSpPr>
        <p:spPr bwMode="auto">
          <a:xfrm>
            <a:off x="0" y="6400800"/>
            <a:ext cx="524656" cy="457200"/>
          </a:xfrm>
          <a:prstGeom prst="rect">
            <a:avLst/>
          </a:prstGeom>
          <a:noFill/>
          <a:ln w="9525">
            <a:noFill/>
            <a:miter lim="800000"/>
            <a:headEnd/>
            <a:tailEnd/>
          </a:ln>
        </p:spPr>
        <p:txBody>
          <a:bodyPr anchor="b"/>
          <a:lstStyle/>
          <a:p>
            <a:fld id="{B7F915FC-F79F-4EAE-9D2D-2DCA78E7B598}" type="slidenum">
              <a:rPr lang="en-US" altLang="zh-CN">
                <a:latin typeface="Arial Narrow" pitchFamily="34" charset="0"/>
                <a:ea typeface="宋体" pitchFamily="2" charset="-122"/>
              </a:rPr>
              <a:pPr/>
              <a:t>36</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lstStyle/>
          <a:p>
            <a:r>
              <a:rPr lang="en-US" dirty="0" smtClean="0"/>
              <a:t>Diagnosis of Injected Delay Defects</a:t>
            </a:r>
            <a:endParaRPr lang="en-US" dirty="0"/>
          </a:p>
        </p:txBody>
      </p:sp>
      <p:pic>
        <p:nvPicPr>
          <p:cNvPr id="4" name="Content Placeholder 3" descr="experiment_delays.png"/>
          <p:cNvPicPr>
            <a:picLocks noGrp="1" noChangeAspect="1"/>
          </p:cNvPicPr>
          <p:nvPr>
            <p:ph idx="1"/>
          </p:nvPr>
        </p:nvPicPr>
        <p:blipFill>
          <a:blip r:embed="rId3" cstate="print"/>
          <a:stretch>
            <a:fillRect/>
          </a:stretch>
        </p:blipFill>
        <p:spPr>
          <a:xfrm>
            <a:off x="685800" y="1365580"/>
            <a:ext cx="7772400" cy="2444420"/>
          </a:xfrm>
        </p:spPr>
      </p:pic>
      <p:pic>
        <p:nvPicPr>
          <p:cNvPr id="3074" name="Picture 2" descr="Y:\Dropbox\thesis\presentation\results_table_4.1.png"/>
          <p:cNvPicPr>
            <a:picLocks noChangeAspect="1" noChangeArrowheads="1"/>
          </p:cNvPicPr>
          <p:nvPr/>
        </p:nvPicPr>
        <p:blipFill>
          <a:blip r:embed="rId4" cstate="print"/>
          <a:stretch>
            <a:fillRect/>
          </a:stretch>
        </p:blipFill>
        <p:spPr bwMode="auto">
          <a:xfrm>
            <a:off x="1197480" y="3887174"/>
            <a:ext cx="6749041" cy="2969852"/>
          </a:xfrm>
          <a:prstGeom prst="rect">
            <a:avLst/>
          </a:prstGeom>
          <a:noFill/>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37</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TRAX Hazard Activation</a:t>
            </a:r>
            <a:endParaRPr lang="en-US" dirty="0"/>
          </a:p>
        </p:txBody>
      </p:sp>
      <p:sp>
        <p:nvSpPr>
          <p:cNvPr id="3" name="Content Placeholder 2"/>
          <p:cNvSpPr>
            <a:spLocks noGrp="1"/>
          </p:cNvSpPr>
          <p:nvPr>
            <p:ph idx="1"/>
          </p:nvPr>
        </p:nvSpPr>
        <p:spPr>
          <a:xfrm>
            <a:off x="228600" y="1447800"/>
            <a:ext cx="8686800" cy="4800600"/>
          </a:xfrm>
        </p:spPr>
        <p:txBody>
          <a:bodyPr/>
          <a:lstStyle/>
          <a:p>
            <a:r>
              <a:rPr lang="en-US" dirty="0" smtClean="0"/>
              <a:t>Eliminate hazard activation</a:t>
            </a:r>
          </a:p>
          <a:p>
            <a:r>
              <a:rPr lang="en-US" dirty="0" smtClean="0"/>
              <a:t>Results in some empty/inaccurate diagnoses</a:t>
            </a:r>
          </a:p>
          <a:p>
            <a:r>
              <a:rPr lang="en-US" dirty="0" smtClean="0"/>
              <a:t>Improves ideal accuracy and resolution</a:t>
            </a:r>
            <a:endParaRPr lang="en-US" dirty="0"/>
          </a:p>
        </p:txBody>
      </p:sp>
      <p:pic>
        <p:nvPicPr>
          <p:cNvPr id="4098" name="Picture 2" descr="Y:\Dropbox\thesis\presentation\results_table_4.2.png"/>
          <p:cNvPicPr>
            <a:picLocks noChangeAspect="1" noChangeArrowheads="1"/>
          </p:cNvPicPr>
          <p:nvPr/>
        </p:nvPicPr>
        <p:blipFill>
          <a:blip r:embed="rId3" cstate="print"/>
          <a:stretch>
            <a:fillRect/>
          </a:stretch>
        </p:blipFill>
        <p:spPr bwMode="auto">
          <a:xfrm>
            <a:off x="1217532" y="3886200"/>
            <a:ext cx="6708937" cy="2953020"/>
          </a:xfrm>
          <a:prstGeom prst="rect">
            <a:avLst/>
          </a:prstGeom>
          <a:noFill/>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38</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Partition Sensitivity</a:t>
            </a:r>
            <a:endParaRPr lang="en-US" dirty="0"/>
          </a:p>
        </p:txBody>
      </p:sp>
      <p:pic>
        <p:nvPicPr>
          <p:cNvPr id="4" name="Content Placeholder 3" descr="fig_dict_num_modules_clustering.png"/>
          <p:cNvPicPr>
            <a:picLocks noGrp="1" noChangeAspect="1"/>
          </p:cNvPicPr>
          <p:nvPr>
            <p:ph idx="1"/>
          </p:nvPr>
        </p:nvPicPr>
        <p:blipFill>
          <a:blip r:embed="rId3" cstate="print"/>
          <a:stretch>
            <a:fillRect/>
          </a:stretch>
        </p:blipFill>
        <p:spPr>
          <a:xfrm>
            <a:off x="0" y="1540763"/>
            <a:ext cx="9144000" cy="5317237"/>
          </a:xfrm>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39</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a:xfrm>
            <a:off x="228600" y="1447800"/>
            <a:ext cx="8686800" cy="4800600"/>
          </a:xfrm>
        </p:spPr>
        <p:txBody>
          <a:bodyPr/>
          <a:lstStyle/>
          <a:p>
            <a:r>
              <a:rPr lang="en-US" dirty="0" smtClean="0"/>
              <a:t>Consumer devices easily replaced (but $$$)</a:t>
            </a:r>
          </a:p>
          <a:p>
            <a:r>
              <a:rPr lang="en-US" dirty="0" smtClean="0"/>
              <a:t>Increasing emergence of life- and safety-critical systems; must be robust</a:t>
            </a:r>
          </a:p>
          <a:p>
            <a:r>
              <a:rPr lang="en-US" dirty="0" smtClean="0"/>
              <a:t>Timely replacement is difficult or impossible</a:t>
            </a:r>
          </a:p>
          <a:p>
            <a:endParaRPr lang="en-US" dirty="0"/>
          </a:p>
        </p:txBody>
      </p:sp>
      <p:pic>
        <p:nvPicPr>
          <p:cNvPr id="1026" name="Picture 2" descr="Y:\thesis\presentation\self_driving_uber_pittsburgh.jpg"/>
          <p:cNvPicPr>
            <a:picLocks noChangeAspect="1" noChangeArrowheads="1"/>
          </p:cNvPicPr>
          <p:nvPr/>
        </p:nvPicPr>
        <p:blipFill>
          <a:blip r:embed="rId3" cstate="print"/>
          <a:srcRect/>
          <a:stretch>
            <a:fillRect/>
          </a:stretch>
        </p:blipFill>
        <p:spPr bwMode="auto">
          <a:xfrm>
            <a:off x="4724400" y="3810000"/>
            <a:ext cx="3835400" cy="2876550"/>
          </a:xfrm>
          <a:prstGeom prst="rect">
            <a:avLst/>
          </a:prstGeom>
          <a:noFill/>
        </p:spPr>
      </p:pic>
      <p:pic>
        <p:nvPicPr>
          <p:cNvPr id="1028" name="Picture 4" descr="Y:\thesis\presentation\pacemaker_medtronic.jpg"/>
          <p:cNvPicPr>
            <a:picLocks noChangeAspect="1" noChangeArrowheads="1"/>
          </p:cNvPicPr>
          <p:nvPr/>
        </p:nvPicPr>
        <p:blipFill>
          <a:blip r:embed="rId4" cstate="print"/>
          <a:srcRect/>
          <a:stretch>
            <a:fillRect/>
          </a:stretch>
        </p:blipFill>
        <p:spPr bwMode="auto">
          <a:xfrm>
            <a:off x="546100" y="3842657"/>
            <a:ext cx="3340100" cy="2862943"/>
          </a:xfrm>
          <a:prstGeom prst="rect">
            <a:avLst/>
          </a:prstGeom>
          <a:noFill/>
        </p:spPr>
      </p:pic>
      <p:sp>
        <p:nvSpPr>
          <p:cNvPr id="7"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4</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On-Chip Diagnosis Summary</a:t>
            </a:r>
            <a:endParaRPr lang="en-US" dirty="0"/>
          </a:p>
        </p:txBody>
      </p:sp>
      <p:sp>
        <p:nvSpPr>
          <p:cNvPr id="3" name="Content Placeholder 2"/>
          <p:cNvSpPr>
            <a:spLocks noGrp="1"/>
          </p:cNvSpPr>
          <p:nvPr>
            <p:ph idx="1"/>
          </p:nvPr>
        </p:nvSpPr>
        <p:spPr>
          <a:xfrm>
            <a:off x="152400" y="1447800"/>
            <a:ext cx="8839200" cy="5181600"/>
          </a:xfrm>
        </p:spPr>
        <p:txBody>
          <a:bodyPr/>
          <a:lstStyle/>
          <a:p>
            <a:r>
              <a:rPr lang="en-US" dirty="0" smtClean="0"/>
              <a:t>TRAX on-chip diagnosis architecture is a scalable low-overhead approach to diagnosis</a:t>
            </a:r>
          </a:p>
          <a:p>
            <a:endParaRPr lang="en-US" dirty="0" smtClean="0"/>
          </a:p>
          <a:p>
            <a:r>
              <a:rPr lang="en-US" dirty="0" smtClean="0"/>
              <a:t>Tradeoffs in chip area and diagnosis time</a:t>
            </a:r>
          </a:p>
          <a:p>
            <a:endParaRPr lang="en-US" dirty="0" smtClean="0"/>
          </a:p>
          <a:p>
            <a:r>
              <a:rPr lang="en-US" dirty="0" smtClean="0"/>
              <a:t>Diagnosis of 32,000 injected delay defects show 100% accurate diagnosis results with improved resolution for TRAX-without-hazard</a:t>
            </a:r>
            <a:endParaRPr lang="en-US" dirty="0"/>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40</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685800" y="1447800"/>
            <a:ext cx="7772400" cy="5410200"/>
          </a:xfrm>
        </p:spPr>
        <p:txBody>
          <a:bodyPr/>
          <a:lstStyle/>
          <a:p>
            <a:r>
              <a:rPr lang="en-US" dirty="0" smtClean="0">
                <a:solidFill>
                  <a:schemeClr val="bg1">
                    <a:lumMod val="75000"/>
                  </a:schemeClr>
                </a:solidFill>
              </a:rPr>
              <a:t>Motivation</a:t>
            </a:r>
          </a:p>
          <a:p>
            <a:r>
              <a:rPr lang="en-US" dirty="0" smtClean="0">
                <a:solidFill>
                  <a:schemeClr val="bg1">
                    <a:lumMod val="75000"/>
                  </a:schemeClr>
                </a:solidFill>
              </a:rPr>
              <a:t>Transition-X (TRAX) Fault Model</a:t>
            </a:r>
          </a:p>
          <a:p>
            <a:r>
              <a:rPr lang="en-US" dirty="0" smtClean="0">
                <a:solidFill>
                  <a:schemeClr val="bg1">
                    <a:lumMod val="75000"/>
                  </a:schemeClr>
                </a:solidFill>
              </a:rPr>
              <a:t>Hierarchical Fault Dictionary</a:t>
            </a:r>
          </a:p>
          <a:p>
            <a:r>
              <a:rPr lang="en-US" dirty="0" smtClean="0">
                <a:solidFill>
                  <a:schemeClr val="bg1">
                    <a:lumMod val="75000"/>
                  </a:schemeClr>
                </a:solidFill>
              </a:rPr>
              <a:t>On-Chip Diagnosis Architecture</a:t>
            </a:r>
          </a:p>
          <a:p>
            <a:r>
              <a:rPr lang="en-US" dirty="0" smtClean="0"/>
              <a:t>Multiple Defect Diagnosis</a:t>
            </a:r>
          </a:p>
          <a:p>
            <a:pPr lvl="1"/>
            <a:r>
              <a:rPr lang="en-US" dirty="0" smtClean="0"/>
              <a:t>Defect Injection Site Selection</a:t>
            </a:r>
          </a:p>
          <a:p>
            <a:pPr lvl="1"/>
            <a:r>
              <a:rPr lang="en-US" dirty="0" smtClean="0"/>
              <a:t>Evaluating Diagnosis Results</a:t>
            </a:r>
          </a:p>
          <a:p>
            <a:pPr lvl="1"/>
            <a:r>
              <a:rPr lang="en-US" dirty="0" smtClean="0"/>
              <a:t>Experiments</a:t>
            </a:r>
          </a:p>
          <a:p>
            <a:r>
              <a:rPr lang="en-US" dirty="0" smtClean="0">
                <a:solidFill>
                  <a:schemeClr val="bg1">
                    <a:lumMod val="75000"/>
                  </a:schemeClr>
                </a:solidFill>
              </a:rPr>
              <a:t>Conclusions &amp; Future Work</a:t>
            </a:r>
            <a:endParaRPr lang="en-US" dirty="0">
              <a:solidFill>
                <a:schemeClr val="bg1">
                  <a:lumMod val="75000"/>
                </a:schemeClr>
              </a:solidFill>
            </a:endParaRPr>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41</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Defect Injection</a:t>
            </a:r>
            <a:endParaRPr lang="en-US" dirty="0"/>
          </a:p>
        </p:txBody>
      </p:sp>
      <p:sp>
        <p:nvSpPr>
          <p:cNvPr id="3" name="Content Placeholder 2"/>
          <p:cNvSpPr>
            <a:spLocks noGrp="1"/>
          </p:cNvSpPr>
          <p:nvPr>
            <p:ph idx="1"/>
          </p:nvPr>
        </p:nvSpPr>
        <p:spPr>
          <a:xfrm>
            <a:off x="0" y="1828800"/>
            <a:ext cx="6477000" cy="5029200"/>
          </a:xfrm>
        </p:spPr>
        <p:txBody>
          <a:bodyPr/>
          <a:lstStyle/>
          <a:p>
            <a:r>
              <a:rPr lang="en-US" dirty="0" smtClean="0"/>
              <a:t>TRAX targets single delay defect</a:t>
            </a:r>
          </a:p>
          <a:p>
            <a:r>
              <a:rPr lang="en-US" dirty="0" smtClean="0"/>
              <a:t>Likely to have more than one wear-out or early-life failure</a:t>
            </a:r>
          </a:p>
          <a:p>
            <a:r>
              <a:rPr lang="en-US" dirty="0" smtClean="0"/>
              <a:t>Emulate realistic conditions</a:t>
            </a:r>
          </a:p>
          <a:p>
            <a:r>
              <a:rPr lang="en-US" dirty="0" smtClean="0"/>
              <a:t>Defect injection experiments should emulate realistic defect distributions (locality, usage)</a:t>
            </a:r>
          </a:p>
          <a:p>
            <a:r>
              <a:rPr lang="en-US" dirty="0" smtClean="0"/>
              <a:t>Inject multiple delay defects into test circuits</a:t>
            </a:r>
          </a:p>
        </p:txBody>
      </p:sp>
      <p:pic>
        <p:nvPicPr>
          <p:cNvPr id="1029" name="Picture 5" descr="Y:\Dropbox\thesis\presentation\multiple_defect_injection.png"/>
          <p:cNvPicPr>
            <a:picLocks noChangeAspect="1" noChangeArrowheads="1"/>
          </p:cNvPicPr>
          <p:nvPr/>
        </p:nvPicPr>
        <p:blipFill>
          <a:blip r:embed="rId3" cstate="print"/>
          <a:srcRect/>
          <a:stretch>
            <a:fillRect/>
          </a:stretch>
        </p:blipFill>
        <p:spPr bwMode="auto">
          <a:xfrm>
            <a:off x="5886229" y="2362200"/>
            <a:ext cx="3257771" cy="3153523"/>
          </a:xfrm>
          <a:prstGeom prst="rect">
            <a:avLst/>
          </a:prstGeom>
          <a:noFill/>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42</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lstStyle/>
          <a:p>
            <a:r>
              <a:rPr lang="en-US" dirty="0" smtClean="0"/>
              <a:t>Locality-based Defect Selection</a:t>
            </a:r>
            <a:endParaRPr lang="en-US" dirty="0"/>
          </a:p>
        </p:txBody>
      </p:sp>
      <p:sp>
        <p:nvSpPr>
          <p:cNvPr id="4" name="Content Placeholder 3"/>
          <p:cNvSpPr>
            <a:spLocks noGrp="1"/>
          </p:cNvSpPr>
          <p:nvPr>
            <p:ph sz="half" idx="1"/>
          </p:nvPr>
        </p:nvSpPr>
        <p:spPr>
          <a:xfrm>
            <a:off x="228600" y="1981200"/>
            <a:ext cx="4267200" cy="4876800"/>
          </a:xfrm>
        </p:spPr>
        <p:txBody>
          <a:bodyPr/>
          <a:lstStyle/>
          <a:p>
            <a:r>
              <a:rPr lang="en-US" dirty="0" smtClean="0"/>
              <a:t>Defects caused by process variation will show clustering</a:t>
            </a:r>
          </a:p>
          <a:p>
            <a:r>
              <a:rPr lang="en-US" dirty="0" smtClean="0"/>
              <a:t>Commercial place-and-route tool builds gate placement file</a:t>
            </a:r>
          </a:p>
          <a:p>
            <a:r>
              <a:rPr lang="en-US" dirty="0" smtClean="0"/>
              <a:t>Select random gate and fault polarity, select </a:t>
            </a:r>
            <a:r>
              <a:rPr lang="en-US" i="1" dirty="0" smtClean="0"/>
              <a:t>k</a:t>
            </a:r>
            <a:r>
              <a:rPr lang="en-US" dirty="0" smtClean="0"/>
              <a:t> neighbors, inject TRAX delays</a:t>
            </a:r>
          </a:p>
        </p:txBody>
      </p:sp>
      <p:pic>
        <p:nvPicPr>
          <p:cNvPr id="6" name="Content Placeholder 5" descr="fig_multi_gate_placement_c7552.png"/>
          <p:cNvPicPr>
            <a:picLocks noGrp="1" noChangeAspect="1"/>
          </p:cNvPicPr>
          <p:nvPr>
            <p:ph sz="half" idx="2"/>
          </p:nvPr>
        </p:nvPicPr>
        <p:blipFill>
          <a:blip r:embed="rId3" cstate="print"/>
          <a:stretch>
            <a:fillRect/>
          </a:stretch>
        </p:blipFill>
        <p:spPr>
          <a:xfrm>
            <a:off x="4953000" y="2468880"/>
            <a:ext cx="3810000" cy="3139440"/>
          </a:xfrm>
        </p:spPr>
      </p:pic>
      <p:sp>
        <p:nvSpPr>
          <p:cNvPr id="7" name="TextBox 6"/>
          <p:cNvSpPr txBox="1"/>
          <p:nvPr/>
        </p:nvSpPr>
        <p:spPr>
          <a:xfrm>
            <a:off x="4876800" y="5791200"/>
            <a:ext cx="3886200" cy="369332"/>
          </a:xfrm>
          <a:prstGeom prst="rect">
            <a:avLst/>
          </a:prstGeom>
          <a:noFill/>
        </p:spPr>
        <p:txBody>
          <a:bodyPr wrap="square" rtlCol="0">
            <a:spAutoFit/>
          </a:bodyPr>
          <a:lstStyle/>
          <a:p>
            <a:r>
              <a:rPr lang="en-US" b="1" dirty="0" smtClean="0"/>
              <a:t>Gate placement for circuit c7552</a:t>
            </a:r>
            <a:endParaRPr lang="en-US" b="1" dirty="0"/>
          </a:p>
        </p:txBody>
      </p:sp>
      <p:cxnSp>
        <p:nvCxnSpPr>
          <p:cNvPr id="9" name="Straight Arrow Connector 8"/>
          <p:cNvCxnSpPr/>
          <p:nvPr/>
        </p:nvCxnSpPr>
        <p:spPr bwMode="auto">
          <a:xfrm>
            <a:off x="3124200" y="4495800"/>
            <a:ext cx="16764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43</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lstStyle/>
          <a:p>
            <a:r>
              <a:rPr lang="en-US" dirty="0" smtClean="0"/>
              <a:t>Usage-based Defect Selection</a:t>
            </a:r>
            <a:endParaRPr lang="en-US" dirty="0"/>
          </a:p>
        </p:txBody>
      </p:sp>
      <p:sp>
        <p:nvSpPr>
          <p:cNvPr id="4" name="Content Placeholder 3"/>
          <p:cNvSpPr>
            <a:spLocks noGrp="1"/>
          </p:cNvSpPr>
          <p:nvPr>
            <p:ph sz="half" idx="1"/>
          </p:nvPr>
        </p:nvSpPr>
        <p:spPr>
          <a:xfrm>
            <a:off x="304800" y="1981200"/>
            <a:ext cx="3810000" cy="4876800"/>
          </a:xfrm>
        </p:spPr>
        <p:txBody>
          <a:bodyPr/>
          <a:lstStyle/>
          <a:p>
            <a:r>
              <a:rPr lang="en-US" dirty="0" smtClean="0"/>
              <a:t>Defects caused by PMOS transistor ON-time (usage)</a:t>
            </a:r>
          </a:p>
          <a:p>
            <a:r>
              <a:rPr lang="en-US" dirty="0" smtClean="0"/>
              <a:t>Instrumented GPU-fault </a:t>
            </a:r>
            <a:r>
              <a:rPr lang="en-US" dirty="0" err="1" smtClean="0"/>
              <a:t>sim</a:t>
            </a:r>
            <a:r>
              <a:rPr lang="en-US" dirty="0" smtClean="0"/>
              <a:t>, 100k tests</a:t>
            </a:r>
          </a:p>
          <a:p>
            <a:r>
              <a:rPr lang="en-US" dirty="0" smtClean="0"/>
              <a:t>Filter-out PMOS less-than 70% ON</a:t>
            </a:r>
          </a:p>
          <a:p>
            <a:r>
              <a:rPr lang="en-US" dirty="0" smtClean="0"/>
              <a:t>Select </a:t>
            </a:r>
            <a:r>
              <a:rPr lang="en-US" i="1" dirty="0" smtClean="0"/>
              <a:t>k</a:t>
            </a:r>
            <a:r>
              <a:rPr lang="en-US" dirty="0" smtClean="0"/>
              <a:t> damaged PMOS, inject TRAX rise delay into gate</a:t>
            </a:r>
          </a:p>
        </p:txBody>
      </p:sp>
      <p:pic>
        <p:nvPicPr>
          <p:cNvPr id="6" name="Content Placeholder 5" descr="fig_multi_gate_placement_c7552.png"/>
          <p:cNvPicPr>
            <a:picLocks noGrp="1" noChangeAspect="1"/>
          </p:cNvPicPr>
          <p:nvPr>
            <p:ph sz="half" idx="2"/>
          </p:nvPr>
        </p:nvPicPr>
        <p:blipFill>
          <a:blip r:embed="rId3" cstate="print"/>
          <a:stretch>
            <a:fillRect/>
          </a:stretch>
        </p:blipFill>
        <p:spPr>
          <a:xfrm>
            <a:off x="4658672" y="2057400"/>
            <a:ext cx="4474855" cy="2881807"/>
          </a:xfrm>
        </p:spPr>
      </p:pic>
      <p:sp>
        <p:nvSpPr>
          <p:cNvPr id="7" name="TextBox 6"/>
          <p:cNvSpPr txBox="1"/>
          <p:nvPr/>
        </p:nvSpPr>
        <p:spPr>
          <a:xfrm>
            <a:off x="5143499" y="5029200"/>
            <a:ext cx="3505200" cy="646331"/>
          </a:xfrm>
          <a:prstGeom prst="rect">
            <a:avLst/>
          </a:prstGeom>
          <a:noFill/>
        </p:spPr>
        <p:txBody>
          <a:bodyPr wrap="square" rtlCol="0">
            <a:spAutoFit/>
          </a:bodyPr>
          <a:lstStyle/>
          <a:p>
            <a:r>
              <a:rPr lang="en-US" b="1" dirty="0" smtClean="0"/>
              <a:t>Histogram of PMOS transistor ON-times for circuit L2B.</a:t>
            </a:r>
            <a:endParaRPr lang="en-US" b="1" dirty="0"/>
          </a:p>
        </p:txBody>
      </p:sp>
      <p:cxnSp>
        <p:nvCxnSpPr>
          <p:cNvPr id="8" name="Straight Arrow Connector 7"/>
          <p:cNvCxnSpPr/>
          <p:nvPr/>
        </p:nvCxnSpPr>
        <p:spPr bwMode="auto">
          <a:xfrm>
            <a:off x="3962400" y="4038600"/>
            <a:ext cx="533400" cy="1588"/>
          </a:xfrm>
          <a:prstGeom prst="straightConnector1">
            <a:avLst/>
          </a:prstGeom>
          <a:solidFill>
            <a:schemeClr val="accent1"/>
          </a:solidFill>
          <a:ln w="9525" cap="flat" cmpd="sng" algn="ctr">
            <a:solidFill>
              <a:schemeClr val="tx1"/>
            </a:solidFill>
            <a:prstDash val="solid"/>
            <a:round/>
            <a:headEnd type="none" w="med" len="med"/>
            <a:tailEnd type="arrow"/>
          </a:ln>
          <a:effectLst/>
        </p:spPr>
      </p:cxnSp>
      <p:sp>
        <p:nvSpPr>
          <p:cNvPr id="10"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44</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lstStyle/>
          <a:p>
            <a:r>
              <a:rPr lang="en-US" dirty="0" smtClean="0"/>
              <a:t>Evaluation of Diagnosis Results</a:t>
            </a:r>
            <a:endParaRPr lang="en-US" dirty="0"/>
          </a:p>
        </p:txBody>
      </p:sp>
      <p:sp>
        <p:nvSpPr>
          <p:cNvPr id="4" name="Content Placeholder 3"/>
          <p:cNvSpPr>
            <a:spLocks noGrp="1"/>
          </p:cNvSpPr>
          <p:nvPr>
            <p:ph sz="half" idx="1"/>
          </p:nvPr>
        </p:nvSpPr>
        <p:spPr>
          <a:xfrm>
            <a:off x="152400" y="1447800"/>
            <a:ext cx="4343400" cy="4114800"/>
          </a:xfrm>
        </p:spPr>
        <p:txBody>
          <a:bodyPr/>
          <a:lstStyle/>
          <a:p>
            <a:pPr>
              <a:buNone/>
            </a:pPr>
            <a:r>
              <a:rPr lang="en-US" b="1" dirty="0" smtClean="0"/>
              <a:t>Single Defect Diagnosis</a:t>
            </a:r>
          </a:p>
          <a:p>
            <a:r>
              <a:rPr lang="en-US" dirty="0" smtClean="0"/>
              <a:t>Accurate: Defective module has non-zero candidate fault count</a:t>
            </a:r>
          </a:p>
          <a:p>
            <a:r>
              <a:rPr lang="en-US" dirty="0" smtClean="0"/>
              <a:t>Ideal-Accurate: Defective module has highest count</a:t>
            </a:r>
            <a:endParaRPr lang="en-US" dirty="0"/>
          </a:p>
        </p:txBody>
      </p:sp>
      <p:sp>
        <p:nvSpPr>
          <p:cNvPr id="5" name="Content Placeholder 4"/>
          <p:cNvSpPr>
            <a:spLocks noGrp="1"/>
          </p:cNvSpPr>
          <p:nvPr>
            <p:ph sz="half" idx="2"/>
          </p:nvPr>
        </p:nvSpPr>
        <p:spPr>
          <a:xfrm>
            <a:off x="4572000" y="1447800"/>
            <a:ext cx="4572000" cy="5410200"/>
          </a:xfrm>
        </p:spPr>
        <p:txBody>
          <a:bodyPr/>
          <a:lstStyle/>
          <a:p>
            <a:pPr>
              <a:buNone/>
            </a:pPr>
            <a:r>
              <a:rPr lang="en-US" b="1" dirty="0" smtClean="0"/>
              <a:t>Multiple Defect Diagnosis</a:t>
            </a:r>
          </a:p>
          <a:p>
            <a:r>
              <a:rPr lang="en-US" dirty="0" smtClean="0"/>
              <a:t>Accurate: </a:t>
            </a:r>
            <a:r>
              <a:rPr lang="en-US" b="1" dirty="0" smtClean="0"/>
              <a:t>All</a:t>
            </a:r>
            <a:r>
              <a:rPr lang="en-US" dirty="0" smtClean="0"/>
              <a:t> defective modules have non-zero candidate fault counts</a:t>
            </a:r>
          </a:p>
          <a:p>
            <a:r>
              <a:rPr lang="en-US" dirty="0" smtClean="0"/>
              <a:t>Ideal-Accurate: </a:t>
            </a:r>
            <a:r>
              <a:rPr lang="en-US" b="1" dirty="0" smtClean="0"/>
              <a:t>All</a:t>
            </a:r>
            <a:r>
              <a:rPr lang="en-US" dirty="0" smtClean="0"/>
              <a:t> defective modules have counts &gt;= </a:t>
            </a:r>
            <a:r>
              <a:rPr lang="en-US" dirty="0" smtClean="0">
                <a:solidFill>
                  <a:schemeClr val="accent6">
                    <a:lumMod val="50000"/>
                  </a:schemeClr>
                </a:solidFill>
              </a:rPr>
              <a:t>largest non-defective module count</a:t>
            </a:r>
          </a:p>
          <a:p>
            <a:r>
              <a:rPr lang="en-US" dirty="0" smtClean="0"/>
              <a:t>Partial-Accurate metric: % of defective modules with non-zero candidate fault counts</a:t>
            </a:r>
          </a:p>
          <a:p>
            <a:endParaRPr lang="en-US" dirty="0"/>
          </a:p>
        </p:txBody>
      </p:sp>
      <p:sp>
        <p:nvSpPr>
          <p:cNvPr id="7"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45</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lstStyle/>
          <a:p>
            <a:r>
              <a:rPr lang="en-US" dirty="0" smtClean="0"/>
              <a:t>Evaluation of Diagnosis Results</a:t>
            </a:r>
            <a:endParaRPr lang="en-US" dirty="0"/>
          </a:p>
        </p:txBody>
      </p:sp>
      <p:pic>
        <p:nvPicPr>
          <p:cNvPr id="4" name="Content Placeholder 3" descr="multi_diagnosis_module_counts.png"/>
          <p:cNvPicPr>
            <a:picLocks noGrp="1" noChangeAspect="1"/>
          </p:cNvPicPr>
          <p:nvPr>
            <p:ph idx="1"/>
          </p:nvPr>
        </p:nvPicPr>
        <p:blipFill>
          <a:blip r:embed="rId3" cstate="print"/>
          <a:stretch>
            <a:fillRect/>
          </a:stretch>
        </p:blipFill>
        <p:spPr>
          <a:xfrm>
            <a:off x="0" y="1933957"/>
            <a:ext cx="9143999" cy="4924044"/>
          </a:xfrm>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46</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lstStyle/>
          <a:p>
            <a:r>
              <a:rPr lang="en-US" dirty="0" smtClean="0"/>
              <a:t>Evaluation of Diagnosis Results</a:t>
            </a:r>
            <a:endParaRPr lang="en-US" dirty="0"/>
          </a:p>
        </p:txBody>
      </p:sp>
      <p:pic>
        <p:nvPicPr>
          <p:cNvPr id="4" name="Content Placeholder 3" descr="multi_diagnosis_module_counts.png"/>
          <p:cNvPicPr>
            <a:picLocks noGrp="1" noChangeAspect="1"/>
          </p:cNvPicPr>
          <p:nvPr>
            <p:ph idx="1"/>
          </p:nvPr>
        </p:nvPicPr>
        <p:blipFill>
          <a:blip r:embed="rId3" cstate="print"/>
          <a:stretch>
            <a:fillRect/>
          </a:stretch>
        </p:blipFill>
        <p:spPr>
          <a:xfrm>
            <a:off x="0" y="1933957"/>
            <a:ext cx="9143999" cy="4924043"/>
          </a:xfrm>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47</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4800"/>
            <a:ext cx="9144000" cy="1143000"/>
          </a:xfrm>
        </p:spPr>
        <p:txBody>
          <a:bodyPr/>
          <a:lstStyle/>
          <a:p>
            <a:r>
              <a:rPr lang="en-US" dirty="0" smtClean="0"/>
              <a:t>Evaluation of Diagnosis Results</a:t>
            </a:r>
            <a:endParaRPr lang="en-US" dirty="0"/>
          </a:p>
        </p:txBody>
      </p:sp>
      <p:pic>
        <p:nvPicPr>
          <p:cNvPr id="4" name="Content Placeholder 3" descr="multi_diagnosis_module_counts.png"/>
          <p:cNvPicPr>
            <a:picLocks noGrp="1" noChangeAspect="1"/>
          </p:cNvPicPr>
          <p:nvPr>
            <p:ph idx="1"/>
          </p:nvPr>
        </p:nvPicPr>
        <p:blipFill>
          <a:blip r:embed="rId3" cstate="print"/>
          <a:stretch>
            <a:fillRect/>
          </a:stretch>
        </p:blipFill>
        <p:spPr>
          <a:xfrm>
            <a:off x="0" y="1933957"/>
            <a:ext cx="9143999" cy="4924043"/>
          </a:xfrm>
        </p:spPr>
      </p:pic>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48</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971800"/>
            <a:ext cx="9144000" cy="1143000"/>
          </a:xfrm>
        </p:spPr>
        <p:txBody>
          <a:bodyPr/>
          <a:lstStyle/>
          <a:p>
            <a:pPr algn="r"/>
            <a:r>
              <a:rPr lang="en-US" sz="3600" dirty="0" smtClean="0"/>
              <a:t>Experiment</a:t>
            </a:r>
            <a:br>
              <a:rPr lang="en-US" sz="3600" dirty="0" smtClean="0"/>
            </a:br>
            <a:r>
              <a:rPr lang="en-US" sz="3600" dirty="0" smtClean="0"/>
              <a:t>Results</a:t>
            </a:r>
            <a:endParaRPr lang="en-US" sz="3600" dirty="0"/>
          </a:p>
        </p:txBody>
      </p:sp>
      <p:pic>
        <p:nvPicPr>
          <p:cNvPr id="2050" name="Picture 2" descr="Y:\Dropbox\thesis\presentation\fig_multi_heatmap_l2b.png"/>
          <p:cNvPicPr>
            <a:picLocks noChangeAspect="1" noChangeArrowheads="1"/>
          </p:cNvPicPr>
          <p:nvPr/>
        </p:nvPicPr>
        <p:blipFill>
          <a:blip r:embed="rId3" cstate="print"/>
          <a:srcRect/>
          <a:stretch>
            <a:fillRect/>
          </a:stretch>
        </p:blipFill>
        <p:spPr bwMode="auto">
          <a:xfrm>
            <a:off x="0" y="381000"/>
            <a:ext cx="6215931" cy="6477000"/>
          </a:xfrm>
          <a:prstGeom prst="rect">
            <a:avLst/>
          </a:prstGeom>
          <a:noFill/>
        </p:spPr>
      </p:pic>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49</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Ensuring Robustness</a:t>
            </a:r>
            <a:endParaRPr lang="en-US" dirty="0"/>
          </a:p>
        </p:txBody>
      </p:sp>
      <p:pic>
        <p:nvPicPr>
          <p:cNvPr id="5125" name="Picture 5" descr="Y:\thesis\presentation\motivation_robustness_conservative_design.png"/>
          <p:cNvPicPr>
            <a:picLocks noChangeAspect="1" noChangeArrowheads="1"/>
          </p:cNvPicPr>
          <p:nvPr/>
        </p:nvPicPr>
        <p:blipFill>
          <a:blip r:embed="rId3" cstate="print"/>
          <a:srcRect/>
          <a:stretch>
            <a:fillRect/>
          </a:stretch>
        </p:blipFill>
        <p:spPr bwMode="auto">
          <a:xfrm>
            <a:off x="150378" y="1371600"/>
            <a:ext cx="4345422" cy="2056833"/>
          </a:xfrm>
          <a:prstGeom prst="rect">
            <a:avLst/>
          </a:prstGeom>
          <a:noFill/>
        </p:spPr>
      </p:pic>
      <p:pic>
        <p:nvPicPr>
          <p:cNvPr id="5127" name="Picture 7" descr="Y:\thesis\presentation\motivation_robustness_tmr.png"/>
          <p:cNvPicPr>
            <a:picLocks noChangeAspect="1" noChangeArrowheads="1"/>
          </p:cNvPicPr>
          <p:nvPr/>
        </p:nvPicPr>
        <p:blipFill>
          <a:blip r:embed="rId4" cstate="print"/>
          <a:srcRect/>
          <a:stretch>
            <a:fillRect/>
          </a:stretch>
        </p:blipFill>
        <p:spPr bwMode="auto">
          <a:xfrm>
            <a:off x="155944" y="4654740"/>
            <a:ext cx="4416056" cy="2071867"/>
          </a:xfrm>
          <a:prstGeom prst="rect">
            <a:avLst/>
          </a:prstGeom>
          <a:noFill/>
        </p:spPr>
      </p:pic>
      <p:pic>
        <p:nvPicPr>
          <p:cNvPr id="5128" name="Picture 8" descr="Y:\thesis\presentation\motivation_robustness_cherry_picking.png"/>
          <p:cNvPicPr>
            <a:picLocks noChangeAspect="1" noChangeArrowheads="1"/>
          </p:cNvPicPr>
          <p:nvPr/>
        </p:nvPicPr>
        <p:blipFill>
          <a:blip r:embed="rId5" cstate="print"/>
          <a:srcRect/>
          <a:stretch>
            <a:fillRect/>
          </a:stretch>
        </p:blipFill>
        <p:spPr bwMode="auto">
          <a:xfrm>
            <a:off x="4343400" y="2667000"/>
            <a:ext cx="4660609" cy="2431284"/>
          </a:xfrm>
          <a:prstGeom prst="rect">
            <a:avLst/>
          </a:prstGeom>
          <a:noFill/>
        </p:spPr>
      </p:pic>
      <p:sp>
        <p:nvSpPr>
          <p:cNvPr id="7"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5</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Multiple Defects Summary</a:t>
            </a:r>
            <a:endParaRPr lang="en-US" dirty="0"/>
          </a:p>
        </p:txBody>
      </p:sp>
      <p:sp>
        <p:nvSpPr>
          <p:cNvPr id="3" name="Content Placeholder 2"/>
          <p:cNvSpPr>
            <a:spLocks noGrp="1"/>
          </p:cNvSpPr>
          <p:nvPr>
            <p:ph idx="1"/>
          </p:nvPr>
        </p:nvSpPr>
        <p:spPr>
          <a:xfrm>
            <a:off x="457200" y="1447800"/>
            <a:ext cx="8229600" cy="4800600"/>
          </a:xfrm>
        </p:spPr>
        <p:txBody>
          <a:bodyPr/>
          <a:lstStyle/>
          <a:p>
            <a:r>
              <a:rPr lang="en-US" dirty="0" smtClean="0"/>
              <a:t>Evaluation of on-chip diagnosis for localizing multiple injected defects</a:t>
            </a:r>
          </a:p>
          <a:p>
            <a:endParaRPr lang="en-US" dirty="0" smtClean="0"/>
          </a:p>
          <a:p>
            <a:r>
              <a:rPr lang="en-US" dirty="0" smtClean="0"/>
              <a:t>Random-, locality-, and usage-based defect site selection</a:t>
            </a:r>
          </a:p>
          <a:p>
            <a:endParaRPr lang="en-US" dirty="0" smtClean="0"/>
          </a:p>
          <a:p>
            <a:r>
              <a:rPr lang="en-US" dirty="0" smtClean="0"/>
              <a:t>Effective diagnosis of two injected defects</a:t>
            </a:r>
            <a:endParaRPr lang="en-US" dirty="0"/>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50</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Overall Summary</a:t>
            </a:r>
            <a:endParaRPr lang="en-US" dirty="0"/>
          </a:p>
        </p:txBody>
      </p:sp>
      <p:sp>
        <p:nvSpPr>
          <p:cNvPr id="3" name="Content Placeholder 2"/>
          <p:cNvSpPr>
            <a:spLocks noGrp="1"/>
          </p:cNvSpPr>
          <p:nvPr>
            <p:ph idx="1"/>
          </p:nvPr>
        </p:nvSpPr>
        <p:spPr>
          <a:xfrm>
            <a:off x="152400" y="990600"/>
            <a:ext cx="8839200" cy="5715000"/>
          </a:xfrm>
        </p:spPr>
        <p:txBody>
          <a:bodyPr>
            <a:normAutofit fontScale="92500"/>
          </a:bodyPr>
          <a:lstStyle/>
          <a:p>
            <a:r>
              <a:rPr lang="en-US" b="1" dirty="0" smtClean="0"/>
              <a:t>TRAX Fault Model</a:t>
            </a:r>
          </a:p>
          <a:p>
            <a:pPr lvl="1"/>
            <a:r>
              <a:rPr lang="en-US" dirty="0" smtClean="0"/>
              <a:t>Captures uncertainty of delay defects</a:t>
            </a:r>
          </a:p>
          <a:p>
            <a:pPr lvl="1"/>
            <a:r>
              <a:rPr lang="en-US" dirty="0" smtClean="0"/>
              <a:t>GPU-accelerated fault simulation</a:t>
            </a:r>
          </a:p>
          <a:p>
            <a:r>
              <a:rPr lang="en-US" b="1" dirty="0" smtClean="0"/>
              <a:t>Hierarchical Fault Dictionary</a:t>
            </a:r>
          </a:p>
          <a:p>
            <a:pPr lvl="1"/>
            <a:r>
              <a:rPr lang="en-US" dirty="0" smtClean="0"/>
              <a:t>Exploits module-level hierarchy for relaxed diagnosis</a:t>
            </a:r>
          </a:p>
          <a:p>
            <a:pPr lvl="1"/>
            <a:r>
              <a:rPr lang="en-US" dirty="0" smtClean="0"/>
              <a:t>Eliminates faults via equivalence and </a:t>
            </a:r>
            <a:r>
              <a:rPr lang="en-US" dirty="0" err="1" smtClean="0"/>
              <a:t>subsumption</a:t>
            </a:r>
            <a:endParaRPr lang="en-US" dirty="0" smtClean="0"/>
          </a:p>
          <a:p>
            <a:r>
              <a:rPr lang="en-US" b="1" dirty="0" smtClean="0"/>
              <a:t>On-Chip Diagnosis Architecture</a:t>
            </a:r>
          </a:p>
          <a:p>
            <a:pPr lvl="1"/>
            <a:r>
              <a:rPr lang="en-US" dirty="0" smtClean="0"/>
              <a:t>Low-overhead diagnosis architecture hardware</a:t>
            </a:r>
          </a:p>
          <a:p>
            <a:pPr lvl="1"/>
            <a:r>
              <a:rPr lang="en-US" dirty="0" smtClean="0"/>
              <a:t>Scalable design enables size vs. cycles tradeoff</a:t>
            </a:r>
          </a:p>
          <a:p>
            <a:r>
              <a:rPr lang="en-US" b="1" dirty="0" smtClean="0"/>
              <a:t>Multiple Defect Diagnosis</a:t>
            </a:r>
          </a:p>
          <a:p>
            <a:pPr lvl="1"/>
            <a:r>
              <a:rPr lang="en-US" dirty="0" smtClean="0"/>
              <a:t>Realistic defect-site selection for defect injection</a:t>
            </a:r>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51</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a:xfrm>
            <a:off x="0" y="1447800"/>
            <a:ext cx="9144000" cy="5257800"/>
          </a:xfrm>
        </p:spPr>
        <p:txBody>
          <a:bodyPr>
            <a:normAutofit lnSpcReduction="10000"/>
          </a:bodyPr>
          <a:lstStyle/>
          <a:p>
            <a:r>
              <a:rPr lang="en-US" dirty="0" smtClean="0"/>
              <a:t>TRAX-aware automatic test pattern generation</a:t>
            </a:r>
          </a:p>
          <a:p>
            <a:endParaRPr lang="en-US" dirty="0" smtClean="0"/>
          </a:p>
          <a:p>
            <a:r>
              <a:rPr lang="en-US" dirty="0" smtClean="0"/>
              <a:t>Explore variants of TRAX fault model</a:t>
            </a:r>
          </a:p>
          <a:p>
            <a:endParaRPr lang="en-US" dirty="0" smtClean="0"/>
          </a:p>
          <a:p>
            <a:r>
              <a:rPr lang="en-US" dirty="0" smtClean="0"/>
              <a:t>GPU simulator performance improvements</a:t>
            </a:r>
          </a:p>
          <a:p>
            <a:endParaRPr lang="en-US" dirty="0" smtClean="0"/>
          </a:p>
          <a:p>
            <a:r>
              <a:rPr lang="en-US" dirty="0" smtClean="0"/>
              <a:t>Usage-based defect injection workload</a:t>
            </a:r>
          </a:p>
          <a:p>
            <a:endParaRPr lang="en-US" dirty="0" smtClean="0"/>
          </a:p>
          <a:p>
            <a:r>
              <a:rPr lang="en-US" dirty="0" smtClean="0"/>
              <a:t>Adaptive TRAX on-chip test and diagnosis</a:t>
            </a:r>
          </a:p>
          <a:p>
            <a:endParaRPr lang="en-US" dirty="0"/>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52</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Computers are fantastic devices</a:t>
            </a:r>
            <a:endParaRPr lang="en-US" dirty="0"/>
          </a:p>
        </p:txBody>
      </p:sp>
      <p:pic>
        <p:nvPicPr>
          <p:cNvPr id="1026" name="Picture 2"/>
          <p:cNvPicPr>
            <a:picLocks noChangeAspect="1" noChangeArrowheads="1"/>
          </p:cNvPicPr>
          <p:nvPr/>
        </p:nvPicPr>
        <p:blipFill>
          <a:blip r:embed="rId3" cstate="print"/>
          <a:srcRect b="38671"/>
          <a:stretch>
            <a:fillRect/>
          </a:stretch>
        </p:blipFill>
        <p:spPr bwMode="auto">
          <a:xfrm>
            <a:off x="1752600" y="3657600"/>
            <a:ext cx="5553075" cy="19335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1819275" y="1981200"/>
            <a:ext cx="5505450" cy="16954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Publications</a:t>
            </a:r>
            <a:endParaRPr lang="zh-CN" altLang="en-US" dirty="0"/>
          </a:p>
        </p:txBody>
      </p:sp>
      <p:sp>
        <p:nvSpPr>
          <p:cNvPr id="3" name="Content Placeholder 2"/>
          <p:cNvSpPr txBox="1">
            <a:spLocks/>
          </p:cNvSpPr>
          <p:nvPr/>
        </p:nvSpPr>
        <p:spPr bwMode="auto">
          <a:xfrm>
            <a:off x="283508" y="1295399"/>
            <a:ext cx="8658786" cy="537434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spcBef>
                <a:spcPct val="20000"/>
              </a:spcBef>
              <a:buClr>
                <a:srgbClr val="3562A5"/>
              </a:buClr>
              <a:buSzPct val="75000"/>
              <a:buFont typeface="Wingdings" pitchFamily="2" charset="2"/>
              <a:buChar char="q"/>
              <a:defRPr/>
            </a:pPr>
            <a:r>
              <a:rPr lang="en-US" altLang="zh-CN" sz="2200" b="1" kern="0" dirty="0" smtClean="0">
                <a:ea typeface="宋体" pitchFamily="2" charset="-122"/>
              </a:rPr>
              <a:t>M. Beckler</a:t>
            </a:r>
            <a:r>
              <a:rPr lang="en-US" altLang="zh-CN" sz="2200" kern="0" dirty="0" smtClean="0">
                <a:ea typeface="宋体" pitchFamily="2" charset="-122"/>
              </a:rPr>
              <a:t>, </a:t>
            </a:r>
            <a:r>
              <a:rPr lang="en-US" altLang="zh-CN" sz="2200" kern="0" dirty="0">
                <a:ea typeface="宋体" pitchFamily="2" charset="-122"/>
              </a:rPr>
              <a:t>R. D</a:t>
            </a:r>
            <a:r>
              <a:rPr lang="en-US" altLang="zh-CN" sz="2200" kern="0" dirty="0" smtClean="0">
                <a:ea typeface="宋体" pitchFamily="2" charset="-122"/>
              </a:rPr>
              <a:t>. </a:t>
            </a:r>
            <a:r>
              <a:rPr lang="en-US" altLang="zh-CN" sz="2200" kern="0" dirty="0">
                <a:ea typeface="宋体" pitchFamily="2" charset="-122"/>
              </a:rPr>
              <a:t>Blanton, “Evaluation of Transition-X Fault Model for On-Chip Diagnosis of Multiple Defects," submitted for review to </a:t>
            </a:r>
            <a:r>
              <a:rPr lang="en-US" altLang="zh-CN" sz="2200" kern="0" dirty="0" smtClean="0">
                <a:ea typeface="宋体" pitchFamily="2" charset="-122"/>
              </a:rPr>
              <a:t>International Test Conference, 2017.</a:t>
            </a:r>
          </a:p>
          <a:p>
            <a:pPr marL="342900" indent="-342900">
              <a:spcBef>
                <a:spcPct val="20000"/>
              </a:spcBef>
              <a:buClr>
                <a:srgbClr val="3562A5"/>
              </a:buClr>
              <a:buSzPct val="75000"/>
              <a:buFont typeface="Wingdings" pitchFamily="2" charset="2"/>
              <a:buChar char="q"/>
              <a:defRPr/>
            </a:pPr>
            <a:r>
              <a:rPr lang="en-US" altLang="zh-CN" sz="2200" b="1" kern="0" dirty="0" smtClean="0">
                <a:ea typeface="宋体" pitchFamily="2" charset="-122"/>
              </a:rPr>
              <a:t>M</a:t>
            </a:r>
            <a:r>
              <a:rPr lang="en-US" altLang="zh-CN" sz="2200" b="1" kern="0" dirty="0">
                <a:ea typeface="宋体" pitchFamily="2" charset="-122"/>
              </a:rPr>
              <a:t>. Beckler</a:t>
            </a:r>
            <a:r>
              <a:rPr lang="en-US" altLang="zh-CN" sz="2200" kern="0" dirty="0">
                <a:ea typeface="宋体" pitchFamily="2" charset="-122"/>
              </a:rPr>
              <a:t>, R. D</a:t>
            </a:r>
            <a:r>
              <a:rPr lang="en-US" altLang="zh-CN" sz="2200" kern="0" dirty="0" smtClean="0">
                <a:ea typeface="宋体" pitchFamily="2" charset="-122"/>
              </a:rPr>
              <a:t>. </a:t>
            </a:r>
            <a:r>
              <a:rPr lang="en-US" altLang="zh-CN" sz="2200" kern="0" dirty="0">
                <a:ea typeface="宋体" pitchFamily="2" charset="-122"/>
              </a:rPr>
              <a:t>Blanton, “On-Chip Diagnosis of Generalized Delay Failures using Compact Fault Dictionaries," submitted for review to </a:t>
            </a:r>
            <a:r>
              <a:rPr lang="en-US" altLang="zh-CN" sz="2200" kern="0" dirty="0" smtClean="0">
                <a:ea typeface="宋体" pitchFamily="2" charset="-122"/>
              </a:rPr>
              <a:t>IEEE Transactions on Computer-Aided Design of Integrated Circuits and Systems, </a:t>
            </a:r>
            <a:r>
              <a:rPr lang="en-US" altLang="zh-CN" sz="2200" kern="0" dirty="0">
                <a:ea typeface="宋体" pitchFamily="2" charset="-122"/>
              </a:rPr>
              <a:t>2017.</a:t>
            </a:r>
          </a:p>
          <a:p>
            <a:pPr marL="342900" indent="-342900">
              <a:spcBef>
                <a:spcPct val="20000"/>
              </a:spcBef>
              <a:buClr>
                <a:srgbClr val="3562A5"/>
              </a:buClr>
              <a:buSzPct val="75000"/>
              <a:buFont typeface="Wingdings" pitchFamily="2" charset="2"/>
              <a:buChar char="q"/>
              <a:defRPr/>
            </a:pPr>
            <a:r>
              <a:rPr lang="en-US" altLang="zh-CN" sz="2200" b="1" kern="0" dirty="0" smtClean="0">
                <a:ea typeface="宋体" pitchFamily="2" charset="-122"/>
              </a:rPr>
              <a:t>M. Beckler</a:t>
            </a:r>
            <a:r>
              <a:rPr lang="en-US" altLang="zh-CN" sz="2200" kern="0" dirty="0" smtClean="0">
                <a:ea typeface="宋体" pitchFamily="2" charset="-122"/>
              </a:rPr>
              <a:t>, R. D. Blanton, “GPU-Accelerated Fault Dictionary Generation for the TRAX Fault Model," invited paper to appear in proceedings of International Test Conference, 2017.</a:t>
            </a:r>
          </a:p>
          <a:p>
            <a:pPr marL="342900" indent="-342900">
              <a:spcBef>
                <a:spcPct val="20000"/>
              </a:spcBef>
              <a:buClr>
                <a:srgbClr val="3562A5"/>
              </a:buClr>
              <a:buSzPct val="75000"/>
              <a:buFont typeface="Wingdings" pitchFamily="2" charset="2"/>
              <a:buChar char="q"/>
              <a:defRPr/>
            </a:pPr>
            <a:r>
              <a:rPr lang="en-US" altLang="zh-CN" sz="2200" b="1" kern="0" dirty="0" smtClean="0">
                <a:ea typeface="宋体" pitchFamily="2" charset="-122"/>
              </a:rPr>
              <a:t>M</a:t>
            </a:r>
            <a:r>
              <a:rPr lang="en-US" altLang="zh-CN" sz="2200" b="1" kern="0" dirty="0">
                <a:ea typeface="宋体" pitchFamily="2" charset="-122"/>
              </a:rPr>
              <a:t>. Beckler</a:t>
            </a:r>
            <a:r>
              <a:rPr lang="en-US" altLang="zh-CN" sz="2200" kern="0" dirty="0">
                <a:ea typeface="宋体" pitchFamily="2" charset="-122"/>
              </a:rPr>
              <a:t>, R. D</a:t>
            </a:r>
            <a:r>
              <a:rPr lang="en-US" altLang="zh-CN" sz="2200" kern="0" dirty="0" smtClean="0">
                <a:ea typeface="宋体" pitchFamily="2" charset="-122"/>
              </a:rPr>
              <a:t>. </a:t>
            </a:r>
            <a:r>
              <a:rPr lang="en-US" altLang="zh-CN" sz="2200" kern="0" dirty="0">
                <a:ea typeface="宋体" pitchFamily="2" charset="-122"/>
              </a:rPr>
              <a:t>Blanton, “GPU-Accelerated Fault Dictionary Generation for the TRAX Fault Model," </a:t>
            </a:r>
            <a:r>
              <a:rPr lang="en-US" altLang="zh-CN" sz="2200" kern="0" dirty="0" smtClean="0">
                <a:ea typeface="宋体" pitchFamily="2" charset="-122"/>
              </a:rPr>
              <a:t>to appear in proceedings of International </a:t>
            </a:r>
            <a:r>
              <a:rPr lang="en-US" altLang="zh-CN" sz="2200" kern="0" dirty="0">
                <a:ea typeface="宋体" pitchFamily="2" charset="-122"/>
              </a:rPr>
              <a:t>Test </a:t>
            </a:r>
            <a:r>
              <a:rPr lang="en-US" altLang="zh-CN" sz="2200" kern="0" dirty="0" smtClean="0">
                <a:ea typeface="宋体" pitchFamily="2" charset="-122"/>
              </a:rPr>
              <a:t>Conference in Asia, </a:t>
            </a:r>
            <a:r>
              <a:rPr lang="en-US" altLang="zh-CN" sz="2200" kern="0" dirty="0">
                <a:ea typeface="宋体" pitchFamily="2" charset="-122"/>
              </a:rPr>
              <a:t>2017.</a:t>
            </a:r>
          </a:p>
          <a:p>
            <a:pPr marL="342900" indent="-342900">
              <a:spcBef>
                <a:spcPct val="20000"/>
              </a:spcBef>
              <a:buClr>
                <a:srgbClr val="3562A5"/>
              </a:buClr>
              <a:buSzPct val="75000"/>
              <a:buFont typeface="Wingdings" pitchFamily="2" charset="2"/>
              <a:buChar char="q"/>
              <a:defRPr/>
            </a:pPr>
            <a:r>
              <a:rPr lang="en-US" altLang="zh-CN" sz="2200" b="1" kern="0" dirty="0" smtClean="0">
                <a:ea typeface="宋体" pitchFamily="2" charset="-122"/>
              </a:rPr>
              <a:t>M</a:t>
            </a:r>
            <a:r>
              <a:rPr lang="en-US" altLang="zh-CN" sz="2200" b="1" kern="0" dirty="0">
                <a:ea typeface="宋体" pitchFamily="2" charset="-122"/>
              </a:rPr>
              <a:t>. Beckler</a:t>
            </a:r>
            <a:r>
              <a:rPr lang="en-US" altLang="zh-CN" sz="2200" kern="0" dirty="0">
                <a:ea typeface="宋体" pitchFamily="2" charset="-122"/>
              </a:rPr>
              <a:t>, R. D</a:t>
            </a:r>
            <a:r>
              <a:rPr lang="en-US" altLang="zh-CN" sz="2200" kern="0" dirty="0" smtClean="0">
                <a:ea typeface="宋体" pitchFamily="2" charset="-122"/>
              </a:rPr>
              <a:t>. </a:t>
            </a:r>
            <a:r>
              <a:rPr lang="en-US" altLang="zh-CN" sz="2200" kern="0" dirty="0">
                <a:ea typeface="宋体" pitchFamily="2" charset="-122"/>
              </a:rPr>
              <a:t>Blanton, “On-chip Diagnosis for Early-life and Wear-out Failures," </a:t>
            </a:r>
            <a:r>
              <a:rPr lang="en-US" altLang="zh-CN" sz="2200" kern="0" dirty="0" smtClean="0">
                <a:ea typeface="宋体" pitchFamily="2" charset="-122"/>
              </a:rPr>
              <a:t>International Test Conference, </a:t>
            </a:r>
            <a:r>
              <a:rPr lang="en-US" altLang="zh-CN" sz="2200" kern="0" dirty="0">
                <a:ea typeface="宋体" pitchFamily="2" charset="-122"/>
              </a:rPr>
              <a:t>2012.</a:t>
            </a:r>
          </a:p>
          <a:p>
            <a:pPr marL="342900" lvl="0" indent="-342900">
              <a:spcBef>
                <a:spcPct val="20000"/>
              </a:spcBef>
              <a:buClr>
                <a:srgbClr val="3562A5"/>
              </a:buClr>
              <a:buSzPct val="75000"/>
              <a:buFont typeface="Wingdings" pitchFamily="2" charset="2"/>
              <a:buChar char="q"/>
              <a:defRPr/>
            </a:pPr>
            <a:endParaRPr lang="en-US" altLang="zh-CN" sz="2200" kern="0" dirty="0">
              <a:ea typeface="宋体" pitchFamily="2" charset="-122"/>
            </a:endParaRPr>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54</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dirty="0" smtClean="0"/>
              <a:t>Acknowledgements</a:t>
            </a:r>
            <a:endParaRPr lang="zh-CN" altLang="en-US" dirty="0"/>
          </a:p>
        </p:txBody>
      </p:sp>
      <p:sp>
        <p:nvSpPr>
          <p:cNvPr id="3" name="Content Placeholder 2"/>
          <p:cNvSpPr txBox="1">
            <a:spLocks/>
          </p:cNvSpPr>
          <p:nvPr/>
        </p:nvSpPr>
        <p:spPr bwMode="auto">
          <a:xfrm>
            <a:off x="0" y="1447800"/>
            <a:ext cx="9144000" cy="541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rgbClr val="3562A5"/>
              </a:buClr>
              <a:buSzPct val="75000"/>
              <a:buFont typeface="Wingdings" pitchFamily="2" charset="2"/>
              <a:buChar char="q"/>
              <a:defRPr/>
            </a:pPr>
            <a:r>
              <a:rPr lang="en-US" altLang="zh-CN" sz="2800" kern="0" dirty="0" smtClean="0">
                <a:latin typeface="+mj-lt"/>
                <a:ea typeface="宋体" pitchFamily="2" charset="-122"/>
                <a:cs typeface="+mn-cs"/>
              </a:rPr>
              <a:t>Thesis committee:</a:t>
            </a:r>
          </a:p>
          <a:p>
            <a:pPr marL="800100" lvl="1" indent="-342900">
              <a:spcBef>
                <a:spcPct val="20000"/>
              </a:spcBef>
              <a:buClr>
                <a:srgbClr val="3562A5"/>
              </a:buClr>
              <a:buSzPct val="75000"/>
              <a:buFont typeface="Wingdings" pitchFamily="2" charset="2"/>
              <a:buChar char="q"/>
              <a:defRPr/>
            </a:pPr>
            <a:r>
              <a:rPr lang="en-US" altLang="zh-CN" sz="2400" kern="0" dirty="0">
                <a:latin typeface="+mj-lt"/>
                <a:ea typeface="宋体" pitchFamily="2" charset="-122"/>
              </a:rPr>
              <a:t>Prof. Shawn </a:t>
            </a:r>
            <a:r>
              <a:rPr lang="en-US" altLang="zh-CN" sz="2400" kern="0" dirty="0" smtClean="0">
                <a:latin typeface="+mj-lt"/>
                <a:ea typeface="宋体" pitchFamily="2" charset="-122"/>
              </a:rPr>
              <a:t>Blanton		Prof</a:t>
            </a:r>
            <a:r>
              <a:rPr lang="en-US" altLang="zh-CN" sz="2400" kern="0" dirty="0">
                <a:latin typeface="+mj-lt"/>
                <a:ea typeface="宋体" pitchFamily="2" charset="-122"/>
              </a:rPr>
              <a:t>. Ken Mai</a:t>
            </a:r>
          </a:p>
          <a:p>
            <a:pPr marL="800100" lvl="1" indent="-342900">
              <a:spcBef>
                <a:spcPct val="20000"/>
              </a:spcBef>
              <a:buClr>
                <a:srgbClr val="3562A5"/>
              </a:buClr>
              <a:buSzPct val="75000"/>
              <a:buFont typeface="Wingdings" pitchFamily="2" charset="2"/>
              <a:buChar char="q"/>
              <a:defRPr/>
            </a:pPr>
            <a:r>
              <a:rPr lang="en-US" altLang="zh-CN" sz="2400" kern="0" dirty="0">
                <a:latin typeface="+mj-lt"/>
                <a:ea typeface="宋体" pitchFamily="2" charset="-122"/>
              </a:rPr>
              <a:t>Prof. Diana </a:t>
            </a:r>
            <a:r>
              <a:rPr lang="en-US" altLang="zh-CN" sz="2400" kern="0" dirty="0" err="1" smtClean="0">
                <a:latin typeface="+mj-lt"/>
                <a:ea typeface="宋体" pitchFamily="2" charset="-122"/>
              </a:rPr>
              <a:t>Marculescu</a:t>
            </a:r>
            <a:r>
              <a:rPr lang="en-US" altLang="zh-CN" sz="2400" kern="0" dirty="0" smtClean="0">
                <a:latin typeface="+mj-lt"/>
                <a:ea typeface="宋体" pitchFamily="2" charset="-122"/>
              </a:rPr>
              <a:t>	Prof</a:t>
            </a:r>
            <a:r>
              <a:rPr lang="en-US" altLang="zh-CN" sz="2400" kern="0" dirty="0">
                <a:latin typeface="+mj-lt"/>
                <a:ea typeface="宋体" pitchFamily="2" charset="-122"/>
              </a:rPr>
              <a:t>. </a:t>
            </a:r>
            <a:r>
              <a:rPr lang="en-US" altLang="zh-CN" sz="2400" kern="0" dirty="0" err="1">
                <a:latin typeface="+mj-lt"/>
                <a:ea typeface="宋体" pitchFamily="2" charset="-122"/>
              </a:rPr>
              <a:t>Subhasish</a:t>
            </a:r>
            <a:r>
              <a:rPr lang="en-US" altLang="zh-CN" sz="2400" kern="0" dirty="0">
                <a:latin typeface="+mj-lt"/>
                <a:ea typeface="宋体" pitchFamily="2" charset="-122"/>
              </a:rPr>
              <a:t> </a:t>
            </a:r>
            <a:r>
              <a:rPr lang="en-US" altLang="zh-CN" sz="2400" kern="0" dirty="0" err="1" smtClean="0">
                <a:latin typeface="+mj-lt"/>
                <a:ea typeface="宋体" pitchFamily="2" charset="-122"/>
              </a:rPr>
              <a:t>Mitra</a:t>
            </a:r>
            <a:endParaRPr lang="en-US" altLang="zh-CN" sz="2000" kern="0" dirty="0" smtClean="0">
              <a:latin typeface="+mn-lt"/>
              <a:ea typeface="新細明體" pitchFamily="18" charset="-120"/>
              <a:cs typeface="+mn-cs"/>
            </a:endParaRPr>
          </a:p>
          <a:p>
            <a:pPr marL="342900" indent="-342900">
              <a:spcBef>
                <a:spcPct val="20000"/>
              </a:spcBef>
              <a:buClr>
                <a:srgbClr val="3562A5"/>
              </a:buClr>
              <a:buSzPct val="75000"/>
              <a:buFont typeface="Wingdings" pitchFamily="2" charset="2"/>
              <a:buChar char="q"/>
              <a:defRPr/>
            </a:pPr>
            <a:r>
              <a:rPr lang="en-US" altLang="zh-CN" sz="2800" kern="0" dirty="0" smtClean="0">
                <a:latin typeface="+mn-lt"/>
                <a:ea typeface="新細明體" pitchFamily="18" charset="-120"/>
                <a:cs typeface="+mn-cs"/>
              </a:rPr>
              <a:t>Fellow members of ACTL for research help, especially Ben, Harsh, </a:t>
            </a:r>
            <a:r>
              <a:rPr lang="en-US" altLang="zh-CN" sz="2800" kern="0" dirty="0" smtClean="0">
                <a:ea typeface="新細明體" pitchFamily="18" charset="-120"/>
              </a:rPr>
              <a:t>and </a:t>
            </a:r>
            <a:r>
              <a:rPr lang="en-US" altLang="zh-CN" sz="2800" kern="0" dirty="0" err="1" smtClean="0">
                <a:ea typeface="新細明體" pitchFamily="18" charset="-120"/>
              </a:rPr>
              <a:t>Soumya</a:t>
            </a:r>
            <a:r>
              <a:rPr lang="en-US" altLang="zh-CN" sz="2800" kern="0" dirty="0" smtClean="0">
                <a:ea typeface="新細明體" pitchFamily="18" charset="-120"/>
              </a:rPr>
              <a:t>.</a:t>
            </a:r>
          </a:p>
          <a:p>
            <a:pPr marL="342900" indent="-342900">
              <a:spcBef>
                <a:spcPct val="20000"/>
              </a:spcBef>
              <a:buClr>
                <a:srgbClr val="3562A5"/>
              </a:buClr>
              <a:buSzPct val="75000"/>
              <a:buFont typeface="Wingdings" pitchFamily="2" charset="2"/>
              <a:buChar char="q"/>
              <a:defRPr/>
            </a:pPr>
            <a:r>
              <a:rPr lang="en-US" sz="2800" dirty="0" smtClean="0"/>
              <a:t>The work in this dissertation was supported by the Semiconductor Research Corporation through contract no. 1974.001, the National Science Foundation under contract no. 0903478, as well as the </a:t>
            </a:r>
            <a:r>
              <a:rPr lang="en-US" sz="2800" dirty="0" err="1" smtClean="0"/>
              <a:t>Lamme</a:t>
            </a:r>
            <a:r>
              <a:rPr lang="en-US" sz="2800" dirty="0" smtClean="0"/>
              <a:t>/Westinghouse and </a:t>
            </a:r>
            <a:r>
              <a:rPr lang="en-US" sz="2800" dirty="0" err="1" smtClean="0"/>
              <a:t>Bertucci</a:t>
            </a:r>
            <a:r>
              <a:rPr lang="en-US" sz="2800" dirty="0" smtClean="0"/>
              <a:t> Graduate Fellowships</a:t>
            </a:r>
            <a:endParaRPr lang="en-US" altLang="zh-CN" sz="2800" kern="0" dirty="0">
              <a:ea typeface="新細明體" pitchFamily="18" charset="-120"/>
            </a:endParaRPr>
          </a:p>
          <a:p>
            <a:pPr marL="342900" indent="-342900">
              <a:spcBef>
                <a:spcPct val="20000"/>
              </a:spcBef>
              <a:buClr>
                <a:srgbClr val="3562A5"/>
              </a:buClr>
              <a:buSzPct val="75000"/>
              <a:buFont typeface="Wingdings" pitchFamily="2" charset="2"/>
              <a:buChar char="q"/>
              <a:defRPr/>
            </a:pPr>
            <a:endParaRPr lang="en-US" altLang="zh-CN" sz="2800" kern="0" noProof="0" dirty="0" smtClean="0">
              <a:latin typeface="+mn-lt"/>
              <a:ea typeface="宋体" pitchFamily="2" charset="-122"/>
              <a:cs typeface="+mn-cs"/>
            </a:endParaRPr>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55</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
        <p:nvSpPr>
          <p:cNvPr id="3" name="Subtitle 2"/>
          <p:cNvSpPr>
            <a:spLocks noGrp="1"/>
          </p:cNvSpPr>
          <p:nvPr>
            <p:ph type="subTitle" idx="1"/>
          </p:nvPr>
        </p:nvSpPr>
        <p:spPr/>
        <p:txBody>
          <a:bodyPr/>
          <a:lstStyle/>
          <a:p>
            <a:endParaRPr lang="en-US"/>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56</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Periodic Test and Diagnosis</a:t>
            </a:r>
            <a:endParaRPr lang="en-US" dirty="0"/>
          </a:p>
        </p:txBody>
      </p:sp>
      <p:sp>
        <p:nvSpPr>
          <p:cNvPr id="3" name="Content Placeholder 2"/>
          <p:cNvSpPr>
            <a:spLocks noGrp="1"/>
          </p:cNvSpPr>
          <p:nvPr>
            <p:ph idx="1"/>
          </p:nvPr>
        </p:nvSpPr>
        <p:spPr>
          <a:xfrm>
            <a:off x="533400" y="1981200"/>
            <a:ext cx="8077200" cy="4267200"/>
          </a:xfrm>
        </p:spPr>
        <p:txBody>
          <a:bodyPr/>
          <a:lstStyle/>
          <a:p>
            <a:pPr>
              <a:buNone/>
            </a:pPr>
            <a:r>
              <a:rPr lang="en-US" dirty="0" smtClean="0"/>
              <a:t>Goal: Ensure system robustness by:</a:t>
            </a:r>
          </a:p>
          <a:p>
            <a:pPr marL="971550" lvl="1" indent="-514350">
              <a:buFont typeface="+mj-lt"/>
              <a:buAutoNum type="arabicPeriod"/>
            </a:pPr>
            <a:endParaRPr lang="en-US" dirty="0" smtClean="0"/>
          </a:p>
          <a:p>
            <a:pPr marL="971550" lvl="1" indent="-514350">
              <a:buFont typeface="+mj-lt"/>
              <a:buAutoNum type="arabicPeriod"/>
            </a:pPr>
            <a:r>
              <a:rPr lang="en-US" dirty="0" smtClean="0"/>
              <a:t>Periodic test during runtime (CASP) [Li 08]</a:t>
            </a:r>
          </a:p>
          <a:p>
            <a:pPr marL="971550" lvl="1" indent="-514350">
              <a:buFont typeface="+mj-lt"/>
              <a:buAutoNum type="arabicPeriod"/>
            </a:pPr>
            <a:endParaRPr lang="en-US" dirty="0" smtClean="0"/>
          </a:p>
          <a:p>
            <a:pPr marL="971550" lvl="1" indent="-514350">
              <a:buFont typeface="+mj-lt"/>
              <a:buAutoNum type="arabicPeriod"/>
            </a:pPr>
            <a:r>
              <a:rPr lang="en-US" b="1" dirty="0" smtClean="0"/>
              <a:t>Identify the location of any faults</a:t>
            </a:r>
          </a:p>
          <a:p>
            <a:pPr marL="971550" lvl="1" indent="-514350">
              <a:buFont typeface="+mj-lt"/>
              <a:buAutoNum type="arabicPeriod"/>
            </a:pPr>
            <a:endParaRPr lang="en-US" dirty="0" smtClean="0"/>
          </a:p>
          <a:p>
            <a:pPr marL="971550" lvl="1" indent="-514350">
              <a:buFont typeface="+mj-lt"/>
              <a:buAutoNum type="arabicPeriod"/>
            </a:pPr>
            <a:r>
              <a:rPr lang="en-US" dirty="0" smtClean="0"/>
              <a:t>Apply on-chip avoidance/redundancy/repair</a:t>
            </a:r>
          </a:p>
          <a:p>
            <a:endParaRPr lang="en-US" dirty="0"/>
          </a:p>
        </p:txBody>
      </p:sp>
      <p:sp>
        <p:nvSpPr>
          <p:cNvPr id="4" name="Rectangle 3"/>
          <p:cNvSpPr/>
          <p:nvPr/>
        </p:nvSpPr>
        <p:spPr>
          <a:xfrm>
            <a:off x="0" y="6248400"/>
            <a:ext cx="8305800" cy="584775"/>
          </a:xfrm>
          <a:prstGeom prst="rect">
            <a:avLst/>
          </a:prstGeom>
        </p:spPr>
        <p:txBody>
          <a:bodyPr wrap="square">
            <a:spAutoFit/>
          </a:bodyPr>
          <a:lstStyle/>
          <a:p>
            <a:r>
              <a:rPr lang="en-US" sz="1600" dirty="0" smtClean="0"/>
              <a:t>Y. Li, S. </a:t>
            </a:r>
            <a:r>
              <a:rPr lang="en-US" sz="1600" dirty="0" err="1" smtClean="0"/>
              <a:t>Makar</a:t>
            </a:r>
            <a:r>
              <a:rPr lang="en-US" sz="1600" dirty="0" smtClean="0"/>
              <a:t>, and S. </a:t>
            </a:r>
            <a:r>
              <a:rPr lang="en-US" sz="1600" dirty="0" err="1" smtClean="0"/>
              <a:t>Mitra</a:t>
            </a:r>
            <a:r>
              <a:rPr lang="en-US" sz="1600" dirty="0" smtClean="0"/>
              <a:t>, “CASP: Concurrent Autonomous Chip Self-Test Using Stored Test Patterns,”, IEEE/ACM Design, Automation and Test in Europe, pp. 885-890, 2008.</a:t>
            </a:r>
            <a:endParaRPr lang="en-US" sz="1600" dirty="0"/>
          </a:p>
        </p:txBody>
      </p:sp>
      <p:sp>
        <p:nvSpPr>
          <p:cNvPr id="6"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6</a:t>
            </a:fld>
            <a:endParaRPr lang="en-US" altLang="zh-CN" dirty="0">
              <a:latin typeface="Arial Narrow" pitchFamily="34" charset="0"/>
              <a:ea typeface="宋体"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On-Chip Fault Diagnosis</a:t>
            </a:r>
            <a:endParaRPr lang="en-US" dirty="0"/>
          </a:p>
        </p:txBody>
      </p:sp>
      <p:sp>
        <p:nvSpPr>
          <p:cNvPr id="3" name="Content Placeholder 2"/>
          <p:cNvSpPr>
            <a:spLocks noGrp="1"/>
          </p:cNvSpPr>
          <p:nvPr>
            <p:ph idx="1"/>
          </p:nvPr>
        </p:nvSpPr>
        <p:spPr>
          <a:xfrm>
            <a:off x="0" y="1295400"/>
            <a:ext cx="9144000" cy="5562600"/>
          </a:xfrm>
        </p:spPr>
        <p:txBody>
          <a:bodyPr anchor="ctr"/>
          <a:lstStyle/>
          <a:p>
            <a:r>
              <a:rPr lang="en-US" dirty="0" smtClean="0"/>
              <a:t>Re-use existing DFT structures to perform high-quality accelerated testing (detect pending failures)</a:t>
            </a:r>
          </a:p>
          <a:p>
            <a:endParaRPr lang="en-US" dirty="0" smtClean="0"/>
          </a:p>
          <a:p>
            <a:r>
              <a:rPr lang="en-US" dirty="0" smtClean="0"/>
              <a:t>Fault dictionaries can be used for on-chip diagnosis, but do have drawbacks</a:t>
            </a:r>
          </a:p>
          <a:p>
            <a:endParaRPr lang="en-US" dirty="0" smtClean="0"/>
          </a:p>
          <a:p>
            <a:r>
              <a:rPr lang="en-US" dirty="0" smtClean="0"/>
              <a:t>On-chip diagnosis hardware should have a negligible effect on chip operation (minimal area, time overhead)</a:t>
            </a:r>
            <a:endParaRPr lang="en-US" dirty="0"/>
          </a:p>
        </p:txBody>
      </p:sp>
      <p:sp>
        <p:nvSpPr>
          <p:cNvPr id="7"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7</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Approach Overview</a:t>
            </a:r>
            <a:endParaRPr lang="en-US" dirty="0"/>
          </a:p>
        </p:txBody>
      </p:sp>
      <p:pic>
        <p:nvPicPr>
          <p:cNvPr id="6" name="Content Placeholder 5" descr="supergraphic.png"/>
          <p:cNvPicPr>
            <a:picLocks noGrp="1" noChangeAspect="1"/>
          </p:cNvPicPr>
          <p:nvPr>
            <p:ph idx="1"/>
          </p:nvPr>
        </p:nvPicPr>
        <p:blipFill>
          <a:blip r:embed="rId3" cstate="print"/>
          <a:stretch>
            <a:fillRect/>
          </a:stretch>
        </p:blipFill>
        <p:spPr>
          <a:xfrm>
            <a:off x="0" y="1228051"/>
            <a:ext cx="9144000" cy="5629949"/>
          </a:xfrm>
        </p:spPr>
      </p:pic>
      <p:sp>
        <p:nvSpPr>
          <p:cNvPr id="7"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8</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685800" y="1447800"/>
            <a:ext cx="7772400" cy="5410200"/>
          </a:xfrm>
        </p:spPr>
        <p:txBody>
          <a:bodyPr/>
          <a:lstStyle/>
          <a:p>
            <a:r>
              <a:rPr lang="en-US" dirty="0" smtClean="0">
                <a:solidFill>
                  <a:schemeClr val="bg1">
                    <a:lumMod val="75000"/>
                  </a:schemeClr>
                </a:solidFill>
              </a:rPr>
              <a:t>Motivation</a:t>
            </a:r>
          </a:p>
          <a:p>
            <a:r>
              <a:rPr lang="en-US" dirty="0" smtClean="0"/>
              <a:t>Transition-X (TRAX) Fault Model</a:t>
            </a:r>
          </a:p>
          <a:p>
            <a:pPr lvl="1"/>
            <a:r>
              <a:rPr lang="en-US" dirty="0" smtClean="0"/>
              <a:t>TRAX Fault Model</a:t>
            </a:r>
          </a:p>
          <a:p>
            <a:pPr lvl="1"/>
            <a:r>
              <a:rPr lang="en-US" dirty="0" smtClean="0"/>
              <a:t>Fault Simulation Acceleration</a:t>
            </a:r>
          </a:p>
          <a:p>
            <a:pPr lvl="1"/>
            <a:r>
              <a:rPr lang="en-US" dirty="0" smtClean="0"/>
              <a:t>Experiments</a:t>
            </a:r>
          </a:p>
          <a:p>
            <a:r>
              <a:rPr lang="en-US" dirty="0" smtClean="0">
                <a:solidFill>
                  <a:schemeClr val="bg1">
                    <a:lumMod val="75000"/>
                  </a:schemeClr>
                </a:solidFill>
              </a:rPr>
              <a:t>Hierarchical Fault Dictionary</a:t>
            </a:r>
          </a:p>
          <a:p>
            <a:r>
              <a:rPr lang="en-US" dirty="0" smtClean="0">
                <a:solidFill>
                  <a:schemeClr val="bg1">
                    <a:lumMod val="75000"/>
                  </a:schemeClr>
                </a:solidFill>
              </a:rPr>
              <a:t>On-Chip Diagnosis Architecture</a:t>
            </a:r>
          </a:p>
          <a:p>
            <a:r>
              <a:rPr lang="en-US" dirty="0" smtClean="0">
                <a:solidFill>
                  <a:schemeClr val="bg1">
                    <a:lumMod val="75000"/>
                  </a:schemeClr>
                </a:solidFill>
              </a:rPr>
              <a:t>Multiple Defect Diagnosis</a:t>
            </a:r>
          </a:p>
          <a:p>
            <a:r>
              <a:rPr lang="en-US" dirty="0" smtClean="0">
                <a:solidFill>
                  <a:schemeClr val="bg1">
                    <a:lumMod val="75000"/>
                  </a:schemeClr>
                </a:solidFill>
              </a:rPr>
              <a:t>Conclusions &amp; Future Work</a:t>
            </a:r>
            <a:endParaRPr lang="en-US" dirty="0">
              <a:solidFill>
                <a:schemeClr val="bg1">
                  <a:lumMod val="75000"/>
                </a:schemeClr>
              </a:solidFill>
            </a:endParaRPr>
          </a:p>
        </p:txBody>
      </p:sp>
      <p:sp>
        <p:nvSpPr>
          <p:cNvPr id="5" name="Slide Number Placeholder 3"/>
          <p:cNvSpPr txBox="1">
            <a:spLocks/>
          </p:cNvSpPr>
          <p:nvPr/>
        </p:nvSpPr>
        <p:spPr bwMode="auto">
          <a:xfrm>
            <a:off x="8619344" y="6400800"/>
            <a:ext cx="524656" cy="457200"/>
          </a:xfrm>
          <a:prstGeom prst="rect">
            <a:avLst/>
          </a:prstGeom>
          <a:noFill/>
          <a:ln w="9525">
            <a:noFill/>
            <a:miter lim="800000"/>
            <a:headEnd/>
            <a:tailEnd/>
          </a:ln>
        </p:spPr>
        <p:txBody>
          <a:bodyPr anchor="b"/>
          <a:lstStyle/>
          <a:p>
            <a:pPr algn="r"/>
            <a:fld id="{B7F915FC-F79F-4EAE-9D2D-2DCA78E7B598}" type="slidenum">
              <a:rPr lang="en-US" altLang="zh-CN">
                <a:latin typeface="Arial Narrow" pitchFamily="34" charset="0"/>
                <a:ea typeface="宋体" pitchFamily="2" charset="-122"/>
              </a:rPr>
              <a:pPr algn="r"/>
              <a:t>9</a:t>
            </a:fld>
            <a:endParaRPr lang="en-US" altLang="zh-CN" dirty="0">
              <a:latin typeface="Arial Narrow" pitchFamily="34" charset="0"/>
              <a:ea typeface="宋体" pitchFamily="2"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MU_ACTL">
  <a:themeElements>
    <a:clrScheme name="Custom 4">
      <a:dk1>
        <a:srgbClr val="000000"/>
      </a:dk1>
      <a:lt1>
        <a:srgbClr val="FFFFFF"/>
      </a:lt1>
      <a:dk2>
        <a:srgbClr val="000000"/>
      </a:dk2>
      <a:lt2>
        <a:srgbClr val="808080"/>
      </a:lt2>
      <a:accent1>
        <a:srgbClr val="B84540"/>
      </a:accent1>
      <a:accent2>
        <a:srgbClr val="627DA3"/>
      </a:accent2>
      <a:accent3>
        <a:srgbClr val="BFBFBF"/>
      </a:accent3>
      <a:accent4>
        <a:srgbClr val="404040"/>
      </a:accent4>
      <a:accent5>
        <a:srgbClr val="F34D4D"/>
      </a:accent5>
      <a:accent6>
        <a:srgbClr val="7099FF"/>
      </a:accent6>
      <a:hlink>
        <a:srgbClr val="CCCCFF"/>
      </a:hlink>
      <a:folHlink>
        <a:srgbClr val="B2B2B2"/>
      </a:folHlink>
    </a:clrScheme>
    <a:fontScheme name="ecescree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ecescree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ecescree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ecescree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ecescree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ecescree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ecescree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ecescree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7763</Words>
  <Application>Microsoft Office PowerPoint</Application>
  <PresentationFormat>On-screen Show (4:3)</PresentationFormat>
  <Paragraphs>526</Paragraphs>
  <Slides>56</Slides>
  <Notes>56</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CMU_ACTL</vt:lpstr>
      <vt:lpstr>On-Chip Diagnosis of Generalized Delay Failures using Compact Fault Dictionaries  Matthew L. Beckler Advanced Chip Test Laboratory (ACTL) Department of Electrical and Computer Engineering Carnegie Mellon University   Ph.D. Defense April 27, 2017</vt:lpstr>
      <vt:lpstr>Motivation and Overview</vt:lpstr>
      <vt:lpstr>Motivation</vt:lpstr>
      <vt:lpstr>Motivation</vt:lpstr>
      <vt:lpstr>Ensuring Robustness</vt:lpstr>
      <vt:lpstr>Periodic Test and Diagnosis</vt:lpstr>
      <vt:lpstr>On-Chip Fault Diagnosis</vt:lpstr>
      <vt:lpstr>Approach Overview</vt:lpstr>
      <vt:lpstr>Outline</vt:lpstr>
      <vt:lpstr>Transition-X (TRAX) Fault Model</vt:lpstr>
      <vt:lpstr>Fault Model for ELF and Aging</vt:lpstr>
      <vt:lpstr>TRAX Fault Model</vt:lpstr>
      <vt:lpstr>TRAX Fault Model</vt:lpstr>
      <vt:lpstr>TRAX Fault Model</vt:lpstr>
      <vt:lpstr>Fault Simulation Acceleration</vt:lpstr>
      <vt:lpstr>GPU Fault Simulation</vt:lpstr>
      <vt:lpstr>GPU Kernel Implementation</vt:lpstr>
      <vt:lpstr>Fault Simulation Acceleration</vt:lpstr>
      <vt:lpstr>TRAX – TF Comparison</vt:lpstr>
      <vt:lpstr>TRAX Summary</vt:lpstr>
      <vt:lpstr>Outline</vt:lpstr>
      <vt:lpstr>Hierarchical Fault Dictionary</vt:lpstr>
      <vt:lpstr>Diagnosis Requirements</vt:lpstr>
      <vt:lpstr>Fault Dictionary Construction</vt:lpstr>
      <vt:lpstr>Fault Equivalence</vt:lpstr>
      <vt:lpstr>Fault Subsumption</vt:lpstr>
      <vt:lpstr>Dictionary Size Reduction</vt:lpstr>
      <vt:lpstr>Dictionary Summary</vt:lpstr>
      <vt:lpstr>Outline</vt:lpstr>
      <vt:lpstr>On-Chip Diagnosis Architecture</vt:lpstr>
      <vt:lpstr>Slide 31</vt:lpstr>
      <vt:lpstr>Test and Diagnosis Process</vt:lpstr>
      <vt:lpstr>Diagnosis Architecture</vt:lpstr>
      <vt:lpstr>Diagnosis Architecture</vt:lpstr>
      <vt:lpstr>Diagnosis Architecture</vt:lpstr>
      <vt:lpstr>Diagnosis Architecture Overhead</vt:lpstr>
      <vt:lpstr>Diagnosis of Injected Delay Defects</vt:lpstr>
      <vt:lpstr>TRAX Hazard Activation</vt:lpstr>
      <vt:lpstr>Design Partition Sensitivity</vt:lpstr>
      <vt:lpstr>On-Chip Diagnosis Summary</vt:lpstr>
      <vt:lpstr>Outline</vt:lpstr>
      <vt:lpstr>Multiple Defect Injection</vt:lpstr>
      <vt:lpstr>Locality-based Defect Selection</vt:lpstr>
      <vt:lpstr>Usage-based Defect Selection</vt:lpstr>
      <vt:lpstr>Evaluation of Diagnosis Results</vt:lpstr>
      <vt:lpstr>Evaluation of Diagnosis Results</vt:lpstr>
      <vt:lpstr>Evaluation of Diagnosis Results</vt:lpstr>
      <vt:lpstr>Evaluation of Diagnosis Results</vt:lpstr>
      <vt:lpstr>Experiment Results</vt:lpstr>
      <vt:lpstr>Multiple Defects Summary</vt:lpstr>
      <vt:lpstr>Overall Summary</vt:lpstr>
      <vt:lpstr>Future Work</vt:lpstr>
      <vt:lpstr>Conclusions</vt:lpstr>
      <vt:lpstr>Publications</vt:lpstr>
      <vt:lpstr>Acknowledgements</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2017-04-25T16:23:07Z</dcterms:created>
  <dcterms:modified xsi:type="dcterms:W3CDTF">2017-04-27T14:39:23Z</dcterms:modified>
</cp:coreProperties>
</file>